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notesMasterIdLst>
    <p:notesMasterId r:id="rId51"/>
  </p:notesMasterIdLst>
  <p:handoutMasterIdLst>
    <p:handoutMasterId r:id="rId52"/>
  </p:handoutMasterIdLst>
  <p:sldIdLst>
    <p:sldId id="256" r:id="rId2"/>
    <p:sldId id="257" r:id="rId3"/>
    <p:sldId id="258" r:id="rId4"/>
    <p:sldId id="264" r:id="rId5"/>
    <p:sldId id="345" r:id="rId6"/>
    <p:sldId id="347" r:id="rId7"/>
    <p:sldId id="348" r:id="rId8"/>
    <p:sldId id="299" r:id="rId9"/>
    <p:sldId id="305" r:id="rId10"/>
    <p:sldId id="286" r:id="rId11"/>
    <p:sldId id="300" r:id="rId12"/>
    <p:sldId id="339" r:id="rId13"/>
    <p:sldId id="349" r:id="rId14"/>
    <p:sldId id="340" r:id="rId15"/>
    <p:sldId id="266" r:id="rId16"/>
    <p:sldId id="341" r:id="rId17"/>
    <p:sldId id="302" r:id="rId18"/>
    <p:sldId id="342" r:id="rId19"/>
    <p:sldId id="301" r:id="rId20"/>
    <p:sldId id="343" r:id="rId21"/>
    <p:sldId id="320" r:id="rId22"/>
    <p:sldId id="321" r:id="rId23"/>
    <p:sldId id="344" r:id="rId24"/>
    <p:sldId id="338" r:id="rId25"/>
    <p:sldId id="322" r:id="rId26"/>
    <p:sldId id="326" r:id="rId27"/>
    <p:sldId id="327" r:id="rId28"/>
    <p:sldId id="328" r:id="rId29"/>
    <p:sldId id="355" r:id="rId30"/>
    <p:sldId id="356" r:id="rId31"/>
    <p:sldId id="318" r:id="rId32"/>
    <p:sldId id="259" r:id="rId33"/>
    <p:sldId id="314" r:id="rId34"/>
    <p:sldId id="315" r:id="rId35"/>
    <p:sldId id="316" r:id="rId36"/>
    <p:sldId id="323" r:id="rId37"/>
    <p:sldId id="324" r:id="rId38"/>
    <p:sldId id="325" r:id="rId39"/>
    <p:sldId id="354" r:id="rId40"/>
    <p:sldId id="352" r:id="rId41"/>
    <p:sldId id="353" r:id="rId42"/>
    <p:sldId id="282" r:id="rId43"/>
    <p:sldId id="292" r:id="rId44"/>
    <p:sldId id="294" r:id="rId45"/>
    <p:sldId id="296" r:id="rId46"/>
    <p:sldId id="298" r:id="rId47"/>
    <p:sldId id="297" r:id="rId48"/>
    <p:sldId id="295" r:id="rId49"/>
    <p:sldId id="281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0" autoAdjust="0"/>
    <p:restoredTop sz="94635" autoAdjust="0"/>
  </p:normalViewPr>
  <p:slideViewPr>
    <p:cSldViewPr>
      <p:cViewPr varScale="1">
        <p:scale>
          <a:sx n="86" d="100"/>
          <a:sy n="86" d="100"/>
        </p:scale>
        <p:origin x="-111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F9DA85-748F-4BFD-B402-3061C93B09F2}" type="datetimeFigureOut">
              <a:rPr lang="en-US"/>
              <a:pPr>
                <a:defRPr/>
              </a:pPr>
              <a:t>2/6/2013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608AB43-E581-4613-AB99-897675C80D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E7E66D-4575-4575-9C6F-DF8D105B4DE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3272D-3DDE-44CB-BBD4-90911C3D9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3272D-3DDE-44CB-BBD4-90911C3D92B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282C65-86FF-4EDA-8B54-FA63D088C93D}" type="datetimeFigureOut">
              <a:rPr lang="en-US" smtClean="0"/>
              <a:pPr>
                <a:defRPr/>
              </a:pPr>
              <a:t>2/6/2013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99A3DB-C336-4372-9C43-FBB691037FA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B75487-9E37-480A-8CEF-0F8440A28174}" type="datetimeFigureOut">
              <a:rPr lang="en-US" smtClean="0"/>
              <a:pPr>
                <a:defRPr/>
              </a:pPr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F11870-8C0C-4FAA-AED9-9D8694BDDB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4DF92D-4692-4196-B2C8-ECD4FC9C4C58}" type="datetimeFigureOut">
              <a:rPr lang="en-US" smtClean="0"/>
              <a:pPr>
                <a:defRPr/>
              </a:pPr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874A2A-80C9-4D0C-A3FC-CBDF0BFF6E7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AA0C13-6357-4F3E-A4B9-4CF1B526AFC1}" type="datetimeFigureOut">
              <a:rPr lang="en-US" smtClean="0"/>
              <a:pPr>
                <a:defRPr/>
              </a:pPr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221F4F-97E6-410B-85AE-B343B57D8C7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4CCA6D-D2BF-42D1-A27E-29A470B57222}" type="datetimeFigureOut">
              <a:rPr lang="en-US" smtClean="0"/>
              <a:pPr>
                <a:defRPr/>
              </a:pPr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6E31D5-3BC7-4E24-898E-C1BEBDFE6C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3C360E-B555-4F4E-932F-FE4F1C935941}" type="datetimeFigureOut">
              <a:rPr lang="en-US" smtClean="0"/>
              <a:pPr>
                <a:defRPr/>
              </a:pPr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41C6D7-3062-42BE-9656-2B3CAD5FA75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5A5762-3E11-4F8C-A554-E2B45F4AE896}" type="datetimeFigureOut">
              <a:rPr lang="en-US" smtClean="0"/>
              <a:pPr>
                <a:defRPr/>
              </a:pPr>
              <a:t>2/6/2013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8A7036-40B9-46BB-B82A-C29812AD51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9F1CE6-DC4B-4469-9A8F-83592785EE7A}" type="datetimeFigureOut">
              <a:rPr lang="en-US" smtClean="0"/>
              <a:pPr>
                <a:defRPr/>
              </a:pPr>
              <a:t>2/6/2013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DC4527-0A7C-4D76-B1BD-6F4C0397F98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6C9714-8630-4201-B240-D8B803AA21D2}" type="datetimeFigureOut">
              <a:rPr lang="en-US" smtClean="0"/>
              <a:pPr>
                <a:defRPr/>
              </a:pPr>
              <a:t>2/6/2013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66010-0C35-46D8-8EDF-380F5BC987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589378-2D68-44CB-9A62-49DB966A8210}" type="datetimeFigureOut">
              <a:rPr lang="en-US" smtClean="0"/>
              <a:pPr>
                <a:defRPr/>
              </a:pPr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751B6-F795-4894-BEA2-0335A8B7FFC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104BD2-22D1-486F-B2A2-E77995DE1E96}" type="datetimeFigureOut">
              <a:rPr lang="en-US" smtClean="0"/>
              <a:pPr>
                <a:defRPr/>
              </a:pPr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0D94171-896B-49D6-B9A2-878F3094B3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CCF9DA0-49D7-4420-9332-2B80A9453518}" type="datetimeFigureOut">
              <a:rPr lang="en-US" smtClean="0"/>
              <a:pPr>
                <a:defRPr/>
              </a:pPr>
              <a:t>2/6/2013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7EF7C38-CE2A-4470-9015-ABDBBD15D21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04800"/>
            <a:ext cx="7407275" cy="1471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Persuasion Techniques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876800"/>
            <a:ext cx="7407275" cy="1752600"/>
          </a:xfrm>
        </p:spPr>
        <p:txBody>
          <a:bodyPr/>
          <a:lstStyle/>
          <a:p>
            <a:pPr marL="26988" eaLnBrk="1" hangingPunct="1">
              <a:defRPr/>
            </a:pPr>
            <a:r>
              <a:rPr lang="en-US" sz="4800" dirty="0" smtClean="0">
                <a:latin typeface="Karaoke Superstar BV" pitchFamily="34" charset="0"/>
              </a:rPr>
              <a:t>Propaganda and Advertising</a:t>
            </a:r>
          </a:p>
        </p:txBody>
      </p:sp>
      <p:pic>
        <p:nvPicPr>
          <p:cNvPr id="8196" name="Picture 6" descr="C:\Documents and Settings\STUDENT\Local Settings\Temporary Internet Files\Content.IE5\SJMRLWL5\MC90023836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6650" y="2651125"/>
            <a:ext cx="17907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8305800" cy="1447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smtClean="0"/>
              <a:t>Loaded Words and Glittering Generalities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639050" cy="4572000"/>
          </a:xfrm>
        </p:spPr>
        <p:txBody>
          <a:bodyPr>
            <a:normAutofit lnSpcReduction="10000"/>
          </a:bodyPr>
          <a:lstStyle/>
          <a:p>
            <a:pPr>
              <a:buFont typeface="Wingdings 2" pitchFamily="18" charset="2"/>
              <a:buNone/>
            </a:pPr>
            <a:endParaRPr lang="en-US" sz="2800" b="1" dirty="0" smtClean="0"/>
          </a:p>
          <a:p>
            <a:pPr>
              <a:buFont typeface="Wingdings 2" pitchFamily="18" charset="2"/>
              <a:buNone/>
            </a:pPr>
            <a:r>
              <a:rPr lang="en-US" sz="2800" b="1" dirty="0" smtClean="0"/>
              <a:t>Loaded Words </a:t>
            </a:r>
            <a:r>
              <a:rPr lang="en-US" sz="2800" dirty="0" smtClean="0"/>
              <a:t>= Words that will make you feel strongly about someone or something (fear, desire for success, excitement, being part of a group).</a:t>
            </a:r>
          </a:p>
          <a:p>
            <a:pPr>
              <a:buFont typeface="Wingdings 2" pitchFamily="18" charset="2"/>
              <a:buNone/>
            </a:pPr>
            <a:r>
              <a:rPr lang="en-US" sz="2800" dirty="0" smtClean="0"/>
              <a:t>Loaded Words can be Glittering Generalities</a:t>
            </a:r>
          </a:p>
          <a:p>
            <a:pPr>
              <a:buFont typeface="Wingdings 2" pitchFamily="18" charset="2"/>
              <a:buNone/>
            </a:pPr>
            <a:r>
              <a:rPr lang="en-US" sz="2800" b="1" dirty="0" smtClean="0"/>
              <a:t>Glittering Generalities</a:t>
            </a:r>
            <a:r>
              <a:rPr lang="en-US" sz="2800" dirty="0" smtClean="0"/>
              <a:t>=Words that “glitter” but give no details about the product. </a:t>
            </a:r>
          </a:p>
          <a:p>
            <a:pPr algn="ctr">
              <a:buFont typeface="Wingdings 2" pitchFamily="18" charset="2"/>
              <a:buNone/>
            </a:pPr>
            <a:endParaRPr lang="en-US" dirty="0" smtClean="0"/>
          </a:p>
          <a:p>
            <a:pPr algn="ctr">
              <a:buFont typeface="Wingdings 2" pitchFamily="18" charset="2"/>
              <a:buNone/>
            </a:pPr>
            <a:r>
              <a:rPr lang="en-US" dirty="0" smtClean="0"/>
              <a:t>“NEW IMPROVED TIDE”</a:t>
            </a:r>
          </a:p>
          <a:p>
            <a:pPr>
              <a:buFont typeface="Wingdings 2" pitchFamily="18" charset="2"/>
              <a:buNone/>
            </a:pPr>
            <a:endParaRPr lang="en-US" dirty="0" smtClean="0"/>
          </a:p>
          <a:p>
            <a:pPr>
              <a:buFont typeface="Wingdings 2" pitchFamily="18" charset="2"/>
              <a:buNone/>
            </a:pPr>
            <a:endParaRPr lang="en-US" dirty="0" smtClean="0"/>
          </a:p>
          <a:p>
            <a:pPr>
              <a:buFont typeface="Wingdings 2" pitchFamily="18" charset="2"/>
              <a:buNone/>
            </a:pPr>
            <a:endParaRPr lang="en-US" dirty="0" smtClean="0"/>
          </a:p>
          <a:p>
            <a:pPr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2438400" y="3962400"/>
            <a:ext cx="518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Example</a:t>
            </a:r>
          </a:p>
        </p:txBody>
      </p:sp>
      <p:pic>
        <p:nvPicPr>
          <p:cNvPr id="19459" name="Picture 5" descr="C:\Documents and Settings\samundrud\My Documents\My Pictures\BabyCare31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67000" y="2209800"/>
            <a:ext cx="4876800" cy="38084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Loaded Words Example….</a:t>
            </a:r>
            <a:endParaRPr lang="en-US" dirty="0"/>
          </a:p>
        </p:txBody>
      </p:sp>
      <p:pic>
        <p:nvPicPr>
          <p:cNvPr id="21507" name="Content Placeholder 3" descr="imagesCAHQZFX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0" y="2133600"/>
            <a:ext cx="2828925" cy="42433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Loaded Words</a:t>
            </a:r>
            <a:endParaRPr lang="en-US" dirty="0"/>
          </a:p>
        </p:txBody>
      </p:sp>
      <p:pic>
        <p:nvPicPr>
          <p:cNvPr id="22531" name="Content Placeholder 3" descr="imagesCAV0T3K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62200" y="2133600"/>
            <a:ext cx="5126038" cy="3857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Loaded Words……</a:t>
            </a:r>
            <a:endParaRPr lang="en-US" dirty="0"/>
          </a:p>
        </p:txBody>
      </p:sp>
      <p:pic>
        <p:nvPicPr>
          <p:cNvPr id="23555" name="Content Placeholder 3" descr="imagesCAMJ130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2514600"/>
            <a:ext cx="2028825" cy="2532063"/>
          </a:xfrm>
        </p:spPr>
      </p:pic>
      <p:pic>
        <p:nvPicPr>
          <p:cNvPr id="23556" name="Picture 4" descr="imagesCAZHTMDH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667000"/>
            <a:ext cx="45354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Testimonial/Endorsement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A well-known person or a previous customer supports a product or service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**It’s called an endorsement if a famous person is supporting the product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36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Testimonials</a:t>
            </a:r>
            <a:endParaRPr lang="en-US" dirty="0"/>
          </a:p>
        </p:txBody>
      </p:sp>
      <p:pic>
        <p:nvPicPr>
          <p:cNvPr id="25603" name="Content Placeholder 3" descr="imagesCA9LN9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81400" y="2244725"/>
            <a:ext cx="2674938" cy="2674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 bwMode="auto">
          <a:xfrm>
            <a:off x="304800" y="685800"/>
            <a:ext cx="8229600" cy="1143000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/>
              </a:rPr>
              <a:t>Endorsement Example</a:t>
            </a:r>
          </a:p>
        </p:txBody>
      </p:sp>
      <p:pic>
        <p:nvPicPr>
          <p:cNvPr id="26627" name="Picture 11" descr="safe_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981200"/>
            <a:ext cx="2667000" cy="4421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Testimonial from customer</a:t>
            </a:r>
            <a:endParaRPr lang="en-US" dirty="0"/>
          </a:p>
        </p:txBody>
      </p:sp>
      <p:pic>
        <p:nvPicPr>
          <p:cNvPr id="27651" name="Content Placeholder 3" descr="imagesCAMU4N0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2286000"/>
            <a:ext cx="6854825" cy="3352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Example</a:t>
            </a:r>
          </a:p>
        </p:txBody>
      </p:sp>
      <p:pic>
        <p:nvPicPr>
          <p:cNvPr id="28675" name="Picture 5" descr="C:\Documents and Settings\samundrud\My Documents\My Pictures\04adco_CA0-articleInlin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1981200"/>
            <a:ext cx="2880360" cy="391122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What is Persuasion?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A means of convincing people:</a:t>
            </a:r>
          </a:p>
          <a:p>
            <a:pPr eaLnBrk="1" hangingPunct="1"/>
            <a:r>
              <a:rPr lang="en-US" dirty="0" smtClean="0"/>
              <a:t>to buy a certain product</a:t>
            </a:r>
          </a:p>
          <a:p>
            <a:pPr eaLnBrk="1" hangingPunct="1"/>
            <a:r>
              <a:rPr lang="en-US" dirty="0" smtClean="0"/>
              <a:t>to believe something or act in a certain way</a:t>
            </a:r>
          </a:p>
          <a:p>
            <a:pPr eaLnBrk="1" hangingPunct="1"/>
            <a:r>
              <a:rPr lang="en-US" dirty="0" smtClean="0"/>
              <a:t>to agree with a point of view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21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Testimonials work! </a:t>
            </a:r>
            <a:endParaRPr lang="en-US" dirty="0"/>
          </a:p>
        </p:txBody>
      </p:sp>
      <p:pic>
        <p:nvPicPr>
          <p:cNvPr id="29699" name="Content Placeholder 3" descr="imagesCAMZQW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76400" y="1981200"/>
            <a:ext cx="5653088" cy="2741613"/>
          </a:xfrm>
        </p:spPr>
      </p:pic>
      <p:pic>
        <p:nvPicPr>
          <p:cNvPr id="29700" name="Picture 4" descr="imagesCADNNP0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3962400"/>
            <a:ext cx="3124200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Name Calling</a:t>
            </a:r>
            <a:endParaRPr lang="en-US" dirty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Is used to incite fears and arouse prejudices in the viewers with the idea that the bad names will cause people to construct a negative opinion about a group or product. This technique is used more often in politics than advertising.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Example</a:t>
            </a:r>
          </a:p>
        </p:txBody>
      </p:sp>
      <p:pic>
        <p:nvPicPr>
          <p:cNvPr id="31747" name="Picture 5" descr="MK-AS123A_ADVER_D_200810012146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057400"/>
            <a:ext cx="6172200" cy="409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4660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Name calling can be implied through an unflattering image</a:t>
            </a:r>
            <a:endParaRPr lang="en-US" dirty="0"/>
          </a:p>
        </p:txBody>
      </p:sp>
      <p:pic>
        <p:nvPicPr>
          <p:cNvPr id="32771" name="Content Placeholder 3" descr="imagesCA8MN4B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2209800"/>
            <a:ext cx="2247900" cy="1905000"/>
          </a:xfrm>
        </p:spPr>
      </p:pic>
      <p:pic>
        <p:nvPicPr>
          <p:cNvPr id="32772" name="Picture 4" descr="imagesCA9V1VMJ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438400"/>
            <a:ext cx="1447800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 descr="imagesCA4RPS97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3810000"/>
            <a:ext cx="15049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6" descr="imagesCA85IM2M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2133600"/>
            <a:ext cx="15224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7" descr="imagesCA0V7EUG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4508500"/>
            <a:ext cx="18288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8" descr="imagesCAHYJXU3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00" y="4257675"/>
            <a:ext cx="17621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9" descr="imagesCAPVPTR0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90800" y="5029200"/>
            <a:ext cx="170973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10" descr="imagesCAQWFABD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00600" y="2667000"/>
            <a:ext cx="2116138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Name Calling….</a:t>
            </a:r>
            <a:endParaRPr lang="en-US" dirty="0"/>
          </a:p>
        </p:txBody>
      </p:sp>
      <p:pic>
        <p:nvPicPr>
          <p:cNvPr id="33795" name="Content Placeholder 3" descr="imagesCABXWWS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2209800"/>
            <a:ext cx="3976688" cy="29786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Example</a:t>
            </a:r>
          </a:p>
        </p:txBody>
      </p:sp>
      <p:pic>
        <p:nvPicPr>
          <p:cNvPr id="34819" name="Picture 5" descr="31024_1_2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295400"/>
            <a:ext cx="3351213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Snob Appeal	</a:t>
            </a:r>
            <a:endParaRPr lang="en-US" dirty="0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Just the opposite of “bandwagon”. Its message suggests: "Buying our product will make you better than everyone else--especially since other people can't afford it.“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Example</a:t>
            </a:r>
          </a:p>
        </p:txBody>
      </p:sp>
      <p:pic>
        <p:nvPicPr>
          <p:cNvPr id="44035" name="Picture 5" descr="MercedesBenz19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952625"/>
            <a:ext cx="6934200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Example</a:t>
            </a:r>
          </a:p>
        </p:txBody>
      </p:sp>
      <p:pic>
        <p:nvPicPr>
          <p:cNvPr id="46083" name="Picture 4" descr="102907_14-3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90875" y="2286794"/>
            <a:ext cx="2762250" cy="36861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Snob Appeal</a:t>
            </a:r>
            <a:endParaRPr lang="en-US" dirty="0"/>
          </a:p>
        </p:txBody>
      </p:sp>
      <p:pic>
        <p:nvPicPr>
          <p:cNvPr id="47107" name="Content Placeholder 3" descr="imagesCAXLASR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44650" y="2209800"/>
            <a:ext cx="5746750" cy="42179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90600"/>
            <a:ext cx="9144000" cy="1524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Common persuasive techniques often used in advertising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81000" y="2667000"/>
            <a:ext cx="8229600" cy="39319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Bandwagon</a:t>
            </a:r>
          </a:p>
          <a:p>
            <a:pPr eaLnBrk="1" hangingPunct="1"/>
            <a:r>
              <a:rPr lang="en-US" sz="2000" dirty="0" smtClean="0"/>
              <a:t>Loaded words/Glittering Generalities</a:t>
            </a:r>
          </a:p>
          <a:p>
            <a:pPr eaLnBrk="1" hangingPunct="1"/>
            <a:r>
              <a:rPr lang="en-US" sz="2000" dirty="0" smtClean="0"/>
              <a:t>Testimonials/Endorsements</a:t>
            </a:r>
          </a:p>
          <a:p>
            <a:pPr eaLnBrk="1" hangingPunct="1"/>
            <a:r>
              <a:rPr lang="en-US" sz="2000" dirty="0" smtClean="0"/>
              <a:t>Name Calling</a:t>
            </a:r>
          </a:p>
          <a:p>
            <a:r>
              <a:rPr lang="en-US" sz="2000" dirty="0" smtClean="0"/>
              <a:t>Snob Appeal</a:t>
            </a:r>
          </a:p>
          <a:p>
            <a:r>
              <a:rPr lang="en-US" sz="2000" dirty="0" smtClean="0"/>
              <a:t>Slogan</a:t>
            </a:r>
          </a:p>
          <a:p>
            <a:r>
              <a:rPr lang="en-US" sz="2000" dirty="0" smtClean="0"/>
              <a:t>Plain Folk Technique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4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48131" name="Content Placeholder 3" descr="imagesCAQITUI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57288" y="1676400"/>
            <a:ext cx="6767512" cy="4652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Slogans</a:t>
            </a:r>
          </a:p>
        </p:txBody>
      </p:sp>
      <p:pic>
        <p:nvPicPr>
          <p:cNvPr id="64515" name="Picture 5" descr="homer-slogans-7115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362200"/>
            <a:ext cx="4876800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Slogan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219200" y="2438400"/>
            <a:ext cx="7499350" cy="12192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A catchy phrase or statement often used to sell a service or a product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267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Example</a:t>
            </a:r>
          </a:p>
        </p:txBody>
      </p:sp>
      <p:pic>
        <p:nvPicPr>
          <p:cNvPr id="11268" name="Content Placeholder 3" descr="Can-You-Hear-Me-Now-71689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05000"/>
            <a:ext cx="4572000" cy="377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Content Placeholder 3" descr="Verizo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4038600"/>
            <a:ext cx="3541713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Example</a:t>
            </a:r>
          </a:p>
        </p:txBody>
      </p:sp>
      <p:pic>
        <p:nvPicPr>
          <p:cNvPr id="67587" name="Picture 7" descr="tony-the-tiger-frost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219200"/>
            <a:ext cx="35210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Example</a:t>
            </a:r>
          </a:p>
        </p:txBody>
      </p:sp>
      <p:pic>
        <p:nvPicPr>
          <p:cNvPr id="68611" name="Picture 3" descr="tony-the-tiger-frost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981200"/>
            <a:ext cx="2590800" cy="37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5257800" y="2438400"/>
            <a:ext cx="35274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>
                <a:latin typeface="Garamond" pitchFamily="18" charset="0"/>
              </a:rPr>
              <a:t>They’re</a:t>
            </a:r>
          </a:p>
          <a:p>
            <a:r>
              <a:rPr lang="en-US" sz="3600" dirty="0">
                <a:latin typeface="Garamond" pitchFamily="18" charset="0"/>
              </a:rPr>
              <a:t>GRRRRRRREAT!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Plain Folks	</a:t>
            </a:r>
            <a:endParaRPr lang="en-US" dirty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When a company tries to show it is “just like you”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Persuasive device especially favored by politicians!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Example</a:t>
            </a:r>
          </a:p>
        </p:txBody>
      </p:sp>
      <p:pic>
        <p:nvPicPr>
          <p:cNvPr id="36867" name="Picture 5" descr="ANd9GcR4WlKuXMBWvuepx4Zs05YGoYeBllK-ulr6u9HuJLfzVkYIEIuPP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209800"/>
            <a:ext cx="4419600" cy="424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Example</a:t>
            </a:r>
          </a:p>
        </p:txBody>
      </p:sp>
      <p:pic>
        <p:nvPicPr>
          <p:cNvPr id="37891" name="Picture 5" descr="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4384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2209800" y="6096000"/>
            <a:ext cx="462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Subway Five Dollar </a:t>
            </a:r>
            <a:r>
              <a:rPr lang="en-US" dirty="0" err="1"/>
              <a:t>Footlong</a:t>
            </a:r>
            <a:r>
              <a:rPr lang="en-US" dirty="0"/>
              <a:t> Advertisement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Plain Old Mom Folk</a:t>
            </a:r>
            <a:endParaRPr lang="en-US" dirty="0"/>
          </a:p>
        </p:txBody>
      </p:sp>
      <p:pic>
        <p:nvPicPr>
          <p:cNvPr id="38915" name="Content Placeholder 3" descr="imagesCA6TEX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2667000"/>
            <a:ext cx="3638351" cy="29106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Bandwagon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A statement suggesting that everyone is using a specific product, so you should, too!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Being “in the group” makes you feel secure.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31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Plain Folk Political Ad…</a:t>
            </a:r>
            <a:endParaRPr lang="en-US" dirty="0"/>
          </a:p>
        </p:txBody>
      </p:sp>
      <p:pic>
        <p:nvPicPr>
          <p:cNvPr id="40963" name="Content Placeholder 3" descr="imagesCAQB1GR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62200" y="2057400"/>
            <a:ext cx="4295775" cy="32210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Plain Folk Ad</a:t>
            </a:r>
            <a:endParaRPr lang="en-US" dirty="0"/>
          </a:p>
        </p:txBody>
      </p:sp>
      <p:pic>
        <p:nvPicPr>
          <p:cNvPr id="41987" name="Content Placeholder 3" descr="imagesCA5JTYJ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2362200"/>
            <a:ext cx="4152628" cy="29773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Audience Awareness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Advertisers know how to </a:t>
            </a:r>
          </a:p>
          <a:p>
            <a:r>
              <a:rPr lang="en-US" smtClean="0"/>
              <a:t>	target their audiences</a:t>
            </a:r>
          </a:p>
          <a:p>
            <a:r>
              <a:rPr lang="en-US" smtClean="0"/>
              <a:t>	use appropriate persuasive technique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Target Audience?</a:t>
            </a:r>
            <a:endParaRPr lang="en-US" dirty="0"/>
          </a:p>
        </p:txBody>
      </p:sp>
      <p:pic>
        <p:nvPicPr>
          <p:cNvPr id="70659" name="Picture 2" descr="C:\Documents and Settings\samundrud\My Documents\My Pictures\1996michaels_gifford_costas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19400" y="2209800"/>
            <a:ext cx="3124200" cy="412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Target Audience?</a:t>
            </a:r>
            <a:endParaRPr lang="en-US" dirty="0"/>
          </a:p>
        </p:txBody>
      </p:sp>
      <p:pic>
        <p:nvPicPr>
          <p:cNvPr id="72707" name="Picture 4" descr="C:\Documents and Settings\samundrud\My Documents\My Pictures\2001powerpuff_girls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68650" y="2275681"/>
            <a:ext cx="2806700" cy="3708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Target Audience?</a:t>
            </a:r>
            <a:endParaRPr lang="en-US" dirty="0"/>
          </a:p>
        </p:txBody>
      </p:sp>
      <p:pic>
        <p:nvPicPr>
          <p:cNvPr id="73731" name="Picture 2" descr="C:\Documents and Settings\samundrud\My Documents\My Pictures\2007high_school_musical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68650" y="2275681"/>
            <a:ext cx="2806700" cy="370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Target Audience?</a:t>
            </a:r>
            <a:endParaRPr lang="en-US" dirty="0"/>
          </a:p>
        </p:txBody>
      </p:sp>
      <p:pic>
        <p:nvPicPr>
          <p:cNvPr id="74755" name="Picture 3" descr="C:\Documents and Settings\samundrud\My Documents\My Pictures\2005viera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95600" y="2209800"/>
            <a:ext cx="3048000" cy="402736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Target Audience?</a:t>
            </a:r>
            <a:endParaRPr lang="en-US" dirty="0"/>
          </a:p>
        </p:txBody>
      </p:sp>
      <p:pic>
        <p:nvPicPr>
          <p:cNvPr id="75779" name="Picture 2" descr="C:\Documents and Settings\samundrud\My Documents\My Pictures\2007mori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19400" y="1981200"/>
            <a:ext cx="3352800" cy="4552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Target Audience?</a:t>
            </a:r>
            <a:endParaRPr lang="en-US" dirty="0"/>
          </a:p>
        </p:txBody>
      </p:sp>
      <p:pic>
        <p:nvPicPr>
          <p:cNvPr id="76803" name="Picture 2" descr="C:\Documents and Settings\samundrud\My Documents\My Pictures\2008strahan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95600" y="1905000"/>
            <a:ext cx="3429000" cy="47008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447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Quick review –Can you define these devices?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Bandwagon</a:t>
            </a:r>
          </a:p>
          <a:p>
            <a:r>
              <a:rPr lang="en-US" sz="2400" dirty="0" smtClean="0"/>
              <a:t>Loaded words/Glittering Generalities</a:t>
            </a:r>
          </a:p>
          <a:p>
            <a:r>
              <a:rPr lang="en-US" sz="2400" dirty="0" smtClean="0"/>
              <a:t>Testimonials/Endorsements</a:t>
            </a:r>
          </a:p>
          <a:p>
            <a:r>
              <a:rPr lang="en-US" sz="2400" dirty="0" smtClean="0"/>
              <a:t>Name Calling</a:t>
            </a:r>
          </a:p>
          <a:p>
            <a:r>
              <a:rPr lang="en-US" sz="2400" dirty="0" smtClean="0"/>
              <a:t>Snob Appeal</a:t>
            </a:r>
          </a:p>
          <a:p>
            <a:r>
              <a:rPr lang="en-US" sz="2400" dirty="0" smtClean="0"/>
              <a:t>Slogan</a:t>
            </a:r>
          </a:p>
          <a:p>
            <a:r>
              <a:rPr lang="en-US" sz="2400" dirty="0" smtClean="0"/>
              <a:t>Plain </a:t>
            </a:r>
            <a:r>
              <a:rPr lang="en-US" sz="2400" smtClean="0"/>
              <a:t>Folk Technique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48" y="1143000"/>
            <a:ext cx="8836152" cy="1219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bandwagon effect created these fine internet sensations…..</a:t>
            </a:r>
            <a:endParaRPr lang="en-US" dirty="0"/>
          </a:p>
        </p:txBody>
      </p:sp>
      <p:pic>
        <p:nvPicPr>
          <p:cNvPr id="12291" name="Content Placeholder 3" descr="imagesCA66IBH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92643" y="3429000"/>
            <a:ext cx="2903357" cy="23518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Bandwagon Examples</a:t>
            </a:r>
            <a:endParaRPr lang="en-US" dirty="0"/>
          </a:p>
        </p:txBody>
      </p:sp>
      <p:pic>
        <p:nvPicPr>
          <p:cNvPr id="14339" name="Content Placeholder 3" descr="imagesCADUC4D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38400" y="2438400"/>
            <a:ext cx="5066477" cy="2851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Bandwagon Examples</a:t>
            </a:r>
            <a:endParaRPr lang="en-US" dirty="0"/>
          </a:p>
        </p:txBody>
      </p:sp>
      <p:pic>
        <p:nvPicPr>
          <p:cNvPr id="15363" name="Content Placeholder 3" descr="untitled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2286000"/>
            <a:ext cx="4183406" cy="32905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Example</a:t>
            </a:r>
          </a:p>
        </p:txBody>
      </p:sp>
      <p:pic>
        <p:nvPicPr>
          <p:cNvPr id="16387" name="Picture 4" descr="nike-just-do-it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77281" y="1935163"/>
            <a:ext cx="4389437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Example</a:t>
            </a:r>
          </a:p>
        </p:txBody>
      </p:sp>
      <p:pic>
        <p:nvPicPr>
          <p:cNvPr id="17411" name="Picture 5" descr="ANd9GcRBxOfIQFk3BQuudmTVkK60fop9lpNreTMvDsbIiiybwM7bo24n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057400"/>
            <a:ext cx="6781800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1169</TotalTime>
  <Words>395</Words>
  <Application>Microsoft Office PowerPoint</Application>
  <PresentationFormat>On-screen Show (4:3)</PresentationFormat>
  <Paragraphs>93</Paragraphs>
  <Slides>49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Flow</vt:lpstr>
      <vt:lpstr>Persuasion Techniques</vt:lpstr>
      <vt:lpstr>What is Persuasion?</vt:lpstr>
      <vt:lpstr>       Common persuasive techniques often used in advertising</vt:lpstr>
      <vt:lpstr>Bandwagon</vt:lpstr>
      <vt:lpstr>   The bandwagon effect created these fine internet sensations…..</vt:lpstr>
      <vt:lpstr>Bandwagon Examples</vt:lpstr>
      <vt:lpstr>Bandwagon Examples</vt:lpstr>
      <vt:lpstr>Example</vt:lpstr>
      <vt:lpstr>Example</vt:lpstr>
      <vt:lpstr>Loaded Words and Glittering Generalities</vt:lpstr>
      <vt:lpstr>Example</vt:lpstr>
      <vt:lpstr>Loaded Words Example….</vt:lpstr>
      <vt:lpstr>Loaded Words</vt:lpstr>
      <vt:lpstr>Loaded Words……</vt:lpstr>
      <vt:lpstr>Testimonial/Endorsement</vt:lpstr>
      <vt:lpstr>Testimonials</vt:lpstr>
      <vt:lpstr>Endorsement Example</vt:lpstr>
      <vt:lpstr>Testimonial from customer</vt:lpstr>
      <vt:lpstr>Example</vt:lpstr>
      <vt:lpstr>Testimonials work! </vt:lpstr>
      <vt:lpstr>Name Calling</vt:lpstr>
      <vt:lpstr>Example</vt:lpstr>
      <vt:lpstr>Name calling can be implied through an unflattering image</vt:lpstr>
      <vt:lpstr>Name Calling….</vt:lpstr>
      <vt:lpstr>Example</vt:lpstr>
      <vt:lpstr>Snob Appeal </vt:lpstr>
      <vt:lpstr>Example</vt:lpstr>
      <vt:lpstr>Example</vt:lpstr>
      <vt:lpstr>Snob Appeal</vt:lpstr>
      <vt:lpstr>Slide 30</vt:lpstr>
      <vt:lpstr>Slogans</vt:lpstr>
      <vt:lpstr>Slogan</vt:lpstr>
      <vt:lpstr>Example</vt:lpstr>
      <vt:lpstr>Example</vt:lpstr>
      <vt:lpstr>Example</vt:lpstr>
      <vt:lpstr>Plain Folks </vt:lpstr>
      <vt:lpstr>Example</vt:lpstr>
      <vt:lpstr>Example</vt:lpstr>
      <vt:lpstr>Plain Old Mom Folk</vt:lpstr>
      <vt:lpstr>Plain Folk Political Ad…</vt:lpstr>
      <vt:lpstr>Plain Folk Ad</vt:lpstr>
      <vt:lpstr>Audience Awareness</vt:lpstr>
      <vt:lpstr>Target Audience?</vt:lpstr>
      <vt:lpstr>Target Audience?</vt:lpstr>
      <vt:lpstr>Target Audience?</vt:lpstr>
      <vt:lpstr>Target Audience?</vt:lpstr>
      <vt:lpstr>Target Audience?</vt:lpstr>
      <vt:lpstr>Target Audience?</vt:lpstr>
      <vt:lpstr>Quick review –Can you define these devices?</vt:lpstr>
    </vt:vector>
  </TitlesOfParts>
  <Company>Clark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Persuasive Techniques</dc:title>
  <dc:creator>jbernhard</dc:creator>
  <cp:lastModifiedBy>mollohan.ann</cp:lastModifiedBy>
  <cp:revision>99</cp:revision>
  <dcterms:created xsi:type="dcterms:W3CDTF">2008-01-11T20:08:02Z</dcterms:created>
  <dcterms:modified xsi:type="dcterms:W3CDTF">2013-02-06T18:45:55Z</dcterms:modified>
</cp:coreProperties>
</file>