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4" autoAdjust="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F9FF1BF0-D024-4023-AF4E-CE529D71DE20}"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8290E-4CD0-4397-88BE-D3735C5F74E8}"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FF1BF0-D024-4023-AF4E-CE529D71DE20}"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FF1BF0-D024-4023-AF4E-CE529D71DE20}" type="datetimeFigureOut">
              <a:rPr lang="en-US" smtClean="0"/>
              <a:pPr/>
              <a:t>4/30/2012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FF1BF0-D024-4023-AF4E-CE529D71DE20}"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9FF1BF0-D024-4023-AF4E-CE529D71DE20}"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FF1BF0-D024-4023-AF4E-CE529D71DE20}"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9FF1BF0-D024-4023-AF4E-CE529D71DE20}" type="datetimeFigureOut">
              <a:rPr lang="en-US" smtClean="0"/>
              <a:pPr/>
              <a:t>4/30/2012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FF1BF0-D024-4023-AF4E-CE529D71DE20}" type="datetimeFigureOut">
              <a:rPr lang="en-US" smtClean="0"/>
              <a:pPr/>
              <a:t>4/30/2012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F1BF0-D024-4023-AF4E-CE529D71DE20}" type="datetimeFigureOut">
              <a:rPr lang="en-US" smtClean="0"/>
              <a:pPr/>
              <a:t>4/30/2012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68290E-4CD0-4397-88BE-D3735C5F74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9FF1BF0-D024-4023-AF4E-CE529D71DE20}"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8290E-4CD0-4397-88BE-D3735C5F74E8}"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9FF1BF0-D024-4023-AF4E-CE529D71DE20}" type="datetimeFigureOut">
              <a:rPr lang="en-US" smtClean="0"/>
              <a:pPr/>
              <a:t>4/30/2012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AA68290E-4CD0-4397-88BE-D3735C5F74E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F9FF1BF0-D024-4023-AF4E-CE529D71DE20}" type="datetimeFigureOut">
              <a:rPr lang="en-US" smtClean="0"/>
              <a:pPr/>
              <a:t>4/30/2012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A68290E-4CD0-4397-88BE-D3735C5F74E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40UqzNa4FEY&amp;feature=endscreen&amp;NR=1" TargetMode="External"/><Relationship Id="rId2" Type="http://schemas.openxmlformats.org/officeDocument/2006/relationships/hyperlink" Target="http://www.youtube.com/watch?v=DnqXUTvO5Y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catherine-fisher.com/pages/books/incarceron/synopsis.asp" TargetMode="External"/><Relationship Id="rId2" Type="http://schemas.openxmlformats.org/officeDocument/2006/relationships/hyperlink" Target="http://www.youtube.com/watch?v=oyXkLnLobho"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u9s7afoYI-M" TargetMode="External"/><Relationship Id="rId2" Type="http://schemas.openxmlformats.org/officeDocument/2006/relationships/hyperlink" Target="http://www.youtube.com/watch?v=chqi8m4CEEY"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youtube.com/watch?v=UMla_HnmyG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huffingtonpost.co.uk/bernard-oleary/paypal-banned-books-the-books-banned-by-paypa_b_1314953.html" TargetMode="External"/><Relationship Id="rId2" Type="http://schemas.openxmlformats.org/officeDocument/2006/relationships/hyperlink" Target="http://www.youtube.com/watch?v=TWHWp16r9YM" TargetMode="External"/><Relationship Id="rId1" Type="http://schemas.openxmlformats.org/officeDocument/2006/relationships/slideLayout" Target="../slideLayouts/slideLayout4.xml"/><Relationship Id="rId5" Type="http://schemas.openxmlformats.org/officeDocument/2006/relationships/image" Target="../media/image3.gif"/><Relationship Id="rId4" Type="http://schemas.openxmlformats.org/officeDocument/2006/relationships/hyperlink" Target="http://www.youtube.com/watch?v=qodJrlzCej4"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azlyrics.com/lyrics/dixiechicks/notreadytomakenice.html" TargetMode="External"/><Relationship Id="rId2" Type="http://schemas.openxmlformats.org/officeDocument/2006/relationships/hyperlink" Target="http://www.metacafe.com/watch/sy-60818966/dixie_chicks_not_ready_to_make_nice_official_music_video/" TargetMode="External"/><Relationship Id="rId1" Type="http://schemas.openxmlformats.org/officeDocument/2006/relationships/slideLayout" Target="../slideLayouts/slideLayout2.xml"/><Relationship Id="rId4" Type="http://schemas.openxmlformats.org/officeDocument/2006/relationships/hyperlink" Target="http://www.cbsnews.com/2100-18560_162-1611424.html?tag=contentMain;contentBody"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vVof0qj7SOw" TargetMode="External"/><Relationship Id="rId2" Type="http://schemas.openxmlformats.org/officeDocument/2006/relationships/hyperlink" Target="http://www.youtube.com/watch?v=gdamC7jUrjs"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Incorporating </a:t>
            </a:r>
            <a:r>
              <a:rPr lang="en-US" i="1" dirty="0" smtClean="0"/>
              <a:t>Fahrenheit 451</a:t>
            </a:r>
            <a:r>
              <a:rPr lang="en-US" dirty="0" smtClean="0"/>
              <a:t> in a Multimodal </a:t>
            </a:r>
            <a:r>
              <a:rPr lang="en-US" dirty="0"/>
              <a:t>W</a:t>
            </a:r>
            <a:r>
              <a:rPr lang="en-US" dirty="0" smtClean="0"/>
              <a:t>ay</a:t>
            </a:r>
            <a:endParaRPr lang="en-US" dirty="0"/>
          </a:p>
        </p:txBody>
      </p:sp>
      <p:sp>
        <p:nvSpPr>
          <p:cNvPr id="3" name="Subtitle 2"/>
          <p:cNvSpPr>
            <a:spLocks noGrp="1"/>
          </p:cNvSpPr>
          <p:nvPr>
            <p:ph type="subTitle" idx="1"/>
          </p:nvPr>
        </p:nvSpPr>
        <p:spPr/>
        <p:txBody>
          <a:bodyPr/>
          <a:lstStyle/>
          <a:p>
            <a:r>
              <a:rPr lang="en-US" dirty="0" smtClean="0"/>
              <a:t>Lindsey Cox</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Campaign Ads:</a:t>
            </a:r>
            <a:endParaRPr lang="en-US" dirty="0"/>
          </a:p>
        </p:txBody>
      </p:sp>
      <p:sp>
        <p:nvSpPr>
          <p:cNvPr id="3" name="Content Placeholder 2"/>
          <p:cNvSpPr>
            <a:spLocks noGrp="1"/>
          </p:cNvSpPr>
          <p:nvPr>
            <p:ph idx="1"/>
          </p:nvPr>
        </p:nvSpPr>
        <p:spPr/>
        <p:txBody>
          <a:bodyPr/>
          <a:lstStyle/>
          <a:p>
            <a:r>
              <a:rPr lang="en-US" dirty="0" smtClean="0"/>
              <a:t>Big Oil attacks Obama</a:t>
            </a:r>
          </a:p>
          <a:p>
            <a:r>
              <a:rPr lang="en-US" dirty="0" smtClean="0"/>
              <a:t>Presenting only one side of the story</a:t>
            </a:r>
          </a:p>
          <a:p>
            <a:r>
              <a:rPr lang="en-US" dirty="0" smtClean="0"/>
              <a:t>Check the facts</a:t>
            </a:r>
          </a:p>
          <a:p>
            <a:endParaRPr lang="en-US" dirty="0" smtClean="0"/>
          </a:p>
          <a:p>
            <a:r>
              <a:rPr lang="en-US" dirty="0" smtClean="0">
                <a:hlinkClick r:id="rId2"/>
              </a:rPr>
              <a:t>Obama for America</a:t>
            </a:r>
            <a:endParaRPr lang="en-US" dirty="0" smtClean="0"/>
          </a:p>
          <a:p>
            <a:r>
              <a:rPr lang="en-US" dirty="0" smtClean="0">
                <a:hlinkClick r:id="rId3"/>
              </a:rPr>
              <a:t>NRSC.org Campaign Ad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Government Control</a:t>
            </a:r>
            <a:endParaRPr lang="en-US" sz="5400" dirty="0"/>
          </a:p>
        </p:txBody>
      </p:sp>
      <p:pic>
        <p:nvPicPr>
          <p:cNvPr id="4" name="Picture 3" descr="ironfist.jpg"/>
          <p:cNvPicPr>
            <a:picLocks noChangeAspect="1"/>
          </p:cNvPicPr>
          <p:nvPr/>
        </p:nvPicPr>
        <p:blipFill>
          <a:blip r:embed="rId2" cstate="print"/>
          <a:stretch>
            <a:fillRect/>
          </a:stretch>
        </p:blipFill>
        <p:spPr>
          <a:xfrm>
            <a:off x="3109912" y="3048000"/>
            <a:ext cx="2924175" cy="35337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YA novels</a:t>
            </a:r>
            <a:endParaRPr lang="en-US" dirty="0"/>
          </a:p>
        </p:txBody>
      </p:sp>
      <p:sp>
        <p:nvSpPr>
          <p:cNvPr id="3" name="Content Placeholder 2"/>
          <p:cNvSpPr>
            <a:spLocks noGrp="1"/>
          </p:cNvSpPr>
          <p:nvPr>
            <p:ph idx="1"/>
          </p:nvPr>
        </p:nvSpPr>
        <p:spPr/>
        <p:txBody>
          <a:bodyPr/>
          <a:lstStyle/>
          <a:p>
            <a:r>
              <a:rPr lang="en-US" i="1" dirty="0" smtClean="0"/>
              <a:t>Candor</a:t>
            </a:r>
            <a:r>
              <a:rPr lang="en-US" dirty="0" smtClean="0"/>
              <a:t> by Candace </a:t>
            </a:r>
            <a:r>
              <a:rPr lang="en-US" dirty="0" err="1" smtClean="0"/>
              <a:t>Bachorz</a:t>
            </a:r>
            <a:r>
              <a:rPr lang="en-US" dirty="0" smtClean="0"/>
              <a:t> (</a:t>
            </a:r>
            <a:r>
              <a:rPr lang="en-US" dirty="0" smtClean="0">
                <a:hlinkClick r:id="rId2"/>
              </a:rPr>
              <a:t>book trailer</a:t>
            </a:r>
            <a:r>
              <a:rPr lang="en-US" dirty="0" smtClean="0"/>
              <a:t>)</a:t>
            </a:r>
          </a:p>
          <a:p>
            <a:r>
              <a:rPr lang="en-US" i="1" dirty="0" err="1" smtClean="0"/>
              <a:t>Incarceron</a:t>
            </a:r>
            <a:r>
              <a:rPr lang="en-US" dirty="0" smtClean="0"/>
              <a:t> by Catherine Fisher (</a:t>
            </a:r>
            <a:r>
              <a:rPr lang="en-US" dirty="0" smtClean="0">
                <a:hlinkClick r:id="rId3"/>
              </a:rPr>
              <a:t>synopsis</a:t>
            </a:r>
            <a:r>
              <a:rPr lang="en-US" dirty="0" smtClean="0"/>
              <a:t>)</a:t>
            </a:r>
          </a:p>
          <a:p>
            <a:r>
              <a:rPr lang="en-US" i="1" dirty="0" smtClean="0"/>
              <a:t>Feed</a:t>
            </a:r>
            <a:r>
              <a:rPr lang="en-US" dirty="0" smtClean="0"/>
              <a:t> by M.T. Anderson</a:t>
            </a:r>
          </a:p>
          <a:p>
            <a:r>
              <a:rPr lang="en-US" i="1" dirty="0" smtClean="0"/>
              <a:t>The Hunger Games</a:t>
            </a:r>
            <a:r>
              <a:rPr lang="en-US" dirty="0" smtClean="0"/>
              <a:t> by Suzanne Collins</a:t>
            </a:r>
          </a:p>
          <a:p>
            <a:endParaRPr lang="en-US" i="1" dirty="0" smtClean="0"/>
          </a:p>
          <a:p>
            <a:endParaRPr lang="en-US" i="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066800"/>
            <a:ext cx="7543800" cy="4832092"/>
          </a:xfrm>
          <a:prstGeom prst="rect">
            <a:avLst/>
          </a:prstGeom>
          <a:noFill/>
        </p:spPr>
        <p:txBody>
          <a:bodyPr wrap="square" rtlCol="0">
            <a:spAutoFit/>
          </a:bodyPr>
          <a:lstStyle/>
          <a:p>
            <a:pPr algn="just"/>
            <a:r>
              <a:rPr lang="en-US" sz="2800" dirty="0" smtClean="0">
                <a:latin typeface="Bradley Hand ITC" pitchFamily="66" charset="0"/>
              </a:rPr>
              <a:t>“So I still have a chance, though. Funny, in the arena, when I poured out those berries, I was only thinking of outsmarting the </a:t>
            </a:r>
            <a:r>
              <a:rPr lang="en-US" sz="2800" dirty="0" err="1" smtClean="0">
                <a:latin typeface="Bradley Hand ITC" pitchFamily="66" charset="0"/>
              </a:rPr>
              <a:t>Gamemakers</a:t>
            </a:r>
            <a:r>
              <a:rPr lang="en-US" sz="2800" dirty="0" smtClean="0">
                <a:latin typeface="Bradley Hand ITC" pitchFamily="66" charset="0"/>
              </a:rPr>
              <a:t>, not how my actions would reflect on the Capitol. But the Hunger Games are their weapon and you are not supposed to be able to defeat it. So now the Capitol will act as if they've been in control the whole time. As if they orchestrated the whole event, right down to the double suicide. But that will only work if I play along with them</a:t>
            </a:r>
            <a:r>
              <a:rPr lang="en-US" sz="2800" dirty="0" smtClean="0">
                <a:latin typeface="Bradley Hand ITC" pitchFamily="66" charset="0"/>
              </a:rPr>
              <a:t>.”- </a:t>
            </a:r>
            <a:r>
              <a:rPr lang="en-US" sz="2800" dirty="0" smtClean="0"/>
              <a:t>The Hunger Games</a:t>
            </a: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808" y="420624"/>
            <a:ext cx="8013192" cy="1636776"/>
          </a:xfrm>
        </p:spPr>
        <p:txBody>
          <a:bodyPr/>
          <a:lstStyle/>
          <a:p>
            <a:r>
              <a:rPr lang="en-US" dirty="0" smtClean="0"/>
              <a:t>Entertainment As a Form of Submission</a:t>
            </a:r>
            <a:endParaRPr lang="en-US" dirty="0"/>
          </a:p>
        </p:txBody>
      </p:sp>
      <p:pic>
        <p:nvPicPr>
          <p:cNvPr id="4" name="Picture 3" descr="escapeTV310x207_3794.jpg"/>
          <p:cNvPicPr>
            <a:picLocks noChangeAspect="1"/>
          </p:cNvPicPr>
          <p:nvPr/>
        </p:nvPicPr>
        <p:blipFill>
          <a:blip r:embed="rId2" cstate="print"/>
          <a:stretch>
            <a:fillRect/>
          </a:stretch>
        </p:blipFill>
        <p:spPr>
          <a:xfrm>
            <a:off x="2895600" y="3048000"/>
            <a:ext cx="3429000" cy="2286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Movie Clips:</a:t>
            </a:r>
            <a:endParaRPr lang="en-US" dirty="0"/>
          </a:p>
        </p:txBody>
      </p:sp>
      <p:sp>
        <p:nvSpPr>
          <p:cNvPr id="3" name="Content Placeholder 2"/>
          <p:cNvSpPr>
            <a:spLocks noGrp="1"/>
          </p:cNvSpPr>
          <p:nvPr>
            <p:ph idx="1"/>
          </p:nvPr>
        </p:nvSpPr>
        <p:spPr/>
        <p:txBody>
          <a:bodyPr/>
          <a:lstStyle/>
          <a:p>
            <a:r>
              <a:rPr lang="en-US" dirty="0" smtClean="0"/>
              <a:t>V for Vendetta: V takes over the television to deliver his message. </a:t>
            </a:r>
            <a:r>
              <a:rPr lang="en-US" dirty="0" smtClean="0">
                <a:hlinkClick r:id="rId2"/>
              </a:rPr>
              <a:t>Video</a:t>
            </a:r>
            <a:endParaRPr lang="en-US" dirty="0" smtClean="0"/>
          </a:p>
          <a:p>
            <a:r>
              <a:rPr lang="en-US" dirty="0" smtClean="0"/>
              <a:t>Wall E: Handheld technologies transform humans into lazy, mindless consumers. </a:t>
            </a:r>
            <a:r>
              <a:rPr lang="en-US" dirty="0" smtClean="0">
                <a:hlinkClick r:id="rId3"/>
              </a:rPr>
              <a:t>Video</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Song Lyrics: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Sum of a Body”- Ray </a:t>
            </a:r>
            <a:r>
              <a:rPr lang="en-US" dirty="0" err="1" smtClean="0"/>
              <a:t>Koefoed</a:t>
            </a:r>
            <a:endParaRPr lang="en-US" dirty="0" smtClean="0"/>
          </a:p>
          <a:p>
            <a:pPr lvl="1"/>
            <a:r>
              <a:rPr lang="en-US" dirty="0" smtClean="0">
                <a:hlinkClick r:id="rId2"/>
              </a:rPr>
              <a:t>Video </a:t>
            </a:r>
            <a:r>
              <a:rPr lang="en-US" dirty="0" smtClean="0"/>
              <a:t>with lyrics</a:t>
            </a:r>
          </a:p>
          <a:p>
            <a:pPr lvl="1">
              <a:buNone/>
            </a:pPr>
            <a:endParaRPr lang="en-US" dirty="0" smtClean="0"/>
          </a:p>
          <a:p>
            <a:pPr lvl="1">
              <a:buNone/>
            </a:pPr>
            <a:r>
              <a:rPr lang="en-US" dirty="0" smtClean="0"/>
              <a:t>“Teach </a:t>
            </a:r>
            <a:r>
              <a:rPr lang="en-US" dirty="0" smtClean="0"/>
              <a:t>us what to think, while you've got us sitting </a:t>
            </a:r>
            <a:r>
              <a:rPr lang="en-US" dirty="0" smtClean="0"/>
              <a:t>still.</a:t>
            </a:r>
          </a:p>
          <a:p>
            <a:pPr lvl="1">
              <a:buNone/>
            </a:pPr>
            <a:r>
              <a:rPr lang="en-US" dirty="0" smtClean="0"/>
              <a:t>We </a:t>
            </a:r>
            <a:r>
              <a:rPr lang="en-US" dirty="0" smtClean="0"/>
              <a:t>do whatever it takes to get that dollar </a:t>
            </a:r>
            <a:r>
              <a:rPr lang="en-US" dirty="0" smtClean="0"/>
              <a:t>bill.</a:t>
            </a:r>
          </a:p>
          <a:p>
            <a:pPr lvl="1">
              <a:buNone/>
            </a:pPr>
            <a:r>
              <a:rPr lang="en-US" dirty="0" smtClean="0"/>
              <a:t>Can </a:t>
            </a:r>
            <a:r>
              <a:rPr lang="en-US" dirty="0" smtClean="0"/>
              <a:t>you see the price tags hanging from our free </a:t>
            </a:r>
            <a:r>
              <a:rPr lang="en-US" dirty="0" smtClean="0"/>
              <a:t>will?</a:t>
            </a:r>
          </a:p>
          <a:p>
            <a:pPr lvl="1">
              <a:buNone/>
            </a:pPr>
            <a:r>
              <a:rPr lang="en-US" dirty="0" smtClean="0"/>
              <a:t>Well </a:t>
            </a:r>
            <a:r>
              <a:rPr lang="en-US" dirty="0" smtClean="0"/>
              <a:t>you </a:t>
            </a:r>
            <a:r>
              <a:rPr lang="en-US" dirty="0" smtClean="0"/>
              <a:t>will.</a:t>
            </a:r>
          </a:p>
          <a:p>
            <a:pPr lvl="1">
              <a:buNone/>
            </a:pPr>
            <a:endParaRPr lang="en-US" dirty="0" smtClean="0"/>
          </a:p>
          <a:p>
            <a:pPr lvl="1">
              <a:buNone/>
            </a:pPr>
            <a:r>
              <a:rPr lang="en-US" dirty="0" smtClean="0"/>
              <a:t>Was </a:t>
            </a:r>
            <a:r>
              <a:rPr lang="en-US" dirty="0" smtClean="0"/>
              <a:t>there something more that I was supposed to </a:t>
            </a:r>
            <a:r>
              <a:rPr lang="en-US" dirty="0" smtClean="0"/>
              <a:t>be,</a:t>
            </a:r>
          </a:p>
          <a:p>
            <a:pPr lvl="1">
              <a:buNone/>
            </a:pPr>
            <a:r>
              <a:rPr lang="en-US" dirty="0" smtClean="0"/>
              <a:t>than </a:t>
            </a:r>
            <a:r>
              <a:rPr lang="en-US" dirty="0" smtClean="0"/>
              <a:t>an indentured servant shackled to my T.V</a:t>
            </a:r>
            <a:r>
              <a:rPr lang="en-US" dirty="0" smtClean="0"/>
              <a:t>.?</a:t>
            </a:r>
          </a:p>
          <a:p>
            <a:pPr lvl="1">
              <a:buNone/>
            </a:pPr>
            <a:r>
              <a:rPr lang="en-US" dirty="0" smtClean="0"/>
              <a:t>I've </a:t>
            </a:r>
            <a:r>
              <a:rPr lang="en-US" dirty="0" smtClean="0"/>
              <a:t>been waiting patiently for somebody to set me </a:t>
            </a:r>
            <a:r>
              <a:rPr lang="en-US" dirty="0" smtClean="0"/>
              <a:t>free”</a:t>
            </a: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Important Thematic Concepts:</a:t>
            </a:r>
            <a:endParaRPr lang="en-US" dirty="0"/>
          </a:p>
        </p:txBody>
      </p:sp>
      <p:sp>
        <p:nvSpPr>
          <p:cNvPr id="5" name="Content Placeholder 4"/>
          <p:cNvSpPr>
            <a:spLocks noGrp="1"/>
          </p:cNvSpPr>
          <p:nvPr>
            <p:ph idx="1"/>
          </p:nvPr>
        </p:nvSpPr>
        <p:spPr/>
        <p:txBody>
          <a:bodyPr/>
          <a:lstStyle/>
          <a:p>
            <a:r>
              <a:rPr lang="en-US" dirty="0" smtClean="0"/>
              <a:t>Censorship</a:t>
            </a:r>
          </a:p>
          <a:p>
            <a:r>
              <a:rPr lang="en-US" dirty="0" smtClean="0"/>
              <a:t>Upsetting the status quo (destructive versus peaceful attempts)</a:t>
            </a:r>
          </a:p>
          <a:p>
            <a:r>
              <a:rPr lang="en-US" dirty="0" smtClean="0"/>
              <a:t>Propaganda</a:t>
            </a:r>
          </a:p>
          <a:p>
            <a:r>
              <a:rPr lang="en-US" dirty="0" smtClean="0"/>
              <a:t>Government </a:t>
            </a:r>
            <a:r>
              <a:rPr lang="en-US" dirty="0" smtClean="0"/>
              <a:t>control</a:t>
            </a:r>
            <a:endParaRPr lang="en-US" dirty="0" smtClean="0"/>
          </a:p>
          <a:p>
            <a:r>
              <a:rPr lang="en-US" dirty="0" smtClean="0"/>
              <a:t>Entertainment as a form of submission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Censorship</a:t>
            </a:r>
            <a:endParaRPr lang="en-US" dirty="0"/>
          </a:p>
        </p:txBody>
      </p:sp>
      <p:pic>
        <p:nvPicPr>
          <p:cNvPr id="4" name="Content Placeholder 3" descr="censorship1.jpg"/>
          <p:cNvPicPr>
            <a:picLocks noGrp="1" noChangeAspect="1"/>
          </p:cNvPicPr>
          <p:nvPr>
            <p:ph idx="4294967295"/>
          </p:nvPr>
        </p:nvPicPr>
        <p:blipFill>
          <a:blip r:embed="rId2" cstate="print"/>
          <a:stretch>
            <a:fillRect/>
          </a:stretch>
        </p:blipFill>
        <p:spPr>
          <a:xfrm>
            <a:off x="2819400" y="2819400"/>
            <a:ext cx="3886200" cy="38735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Censorship within social media:</a:t>
            </a:r>
            <a:endParaRPr lang="en-US" sz="3200" dirty="0"/>
          </a:p>
        </p:txBody>
      </p:sp>
      <p:sp>
        <p:nvSpPr>
          <p:cNvPr id="3" name="Content Placeholder 2"/>
          <p:cNvSpPr>
            <a:spLocks noGrp="1"/>
          </p:cNvSpPr>
          <p:nvPr>
            <p:ph sz="half" idx="1"/>
          </p:nvPr>
        </p:nvSpPr>
        <p:spPr/>
        <p:txBody>
          <a:bodyPr>
            <a:normAutofit/>
          </a:bodyPr>
          <a:lstStyle/>
          <a:p>
            <a:r>
              <a:rPr lang="en-US" dirty="0" smtClean="0"/>
              <a:t>PayPa</a:t>
            </a:r>
            <a:r>
              <a:rPr lang="en-US" dirty="0" smtClean="0"/>
              <a:t>l attempts to censor literature</a:t>
            </a:r>
          </a:p>
          <a:p>
            <a:pPr lvl="1"/>
            <a:r>
              <a:rPr lang="en-US" dirty="0" smtClean="0">
                <a:hlinkClick r:id="rId2"/>
              </a:rPr>
              <a:t>Video</a:t>
            </a:r>
            <a:endParaRPr lang="en-US" u="sng" dirty="0" smtClean="0"/>
          </a:p>
          <a:p>
            <a:pPr lvl="1"/>
            <a:r>
              <a:rPr lang="en-US" dirty="0" smtClean="0">
                <a:hlinkClick r:id="rId3"/>
              </a:rPr>
              <a:t>News article</a:t>
            </a:r>
            <a:endParaRPr lang="en-US" dirty="0" smtClean="0"/>
          </a:p>
          <a:p>
            <a:r>
              <a:rPr lang="en-US" dirty="0" smtClean="0"/>
              <a:t>Twitter </a:t>
            </a:r>
            <a:r>
              <a:rPr lang="en-US" dirty="0" smtClean="0"/>
              <a:t>may censor tweets to please other countries </a:t>
            </a:r>
          </a:p>
          <a:p>
            <a:pPr lvl="1"/>
            <a:r>
              <a:rPr lang="en-US" dirty="0" smtClean="0">
                <a:hlinkClick r:id="rId4"/>
              </a:rPr>
              <a:t>Video</a:t>
            </a:r>
            <a:endParaRPr lang="en-US" dirty="0" smtClean="0"/>
          </a:p>
          <a:p>
            <a:pPr lvl="1"/>
            <a:endParaRPr lang="en-US" dirty="0"/>
          </a:p>
        </p:txBody>
      </p:sp>
      <p:pic>
        <p:nvPicPr>
          <p:cNvPr id="6" name="Content Placeholder 5" descr="censorship2.gif"/>
          <p:cNvPicPr>
            <a:picLocks noGrp="1" noChangeAspect="1"/>
          </p:cNvPicPr>
          <p:nvPr>
            <p:ph sz="half" idx="2"/>
          </p:nvPr>
        </p:nvPicPr>
        <p:blipFill>
          <a:blip r:embed="rId5" cstate="print"/>
          <a:stretch>
            <a:fillRect/>
          </a:stretch>
        </p:blipFill>
        <p:spPr>
          <a:xfrm>
            <a:off x="4495800" y="1773238"/>
            <a:ext cx="4648200" cy="432276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Censorship: a musical perspective</a:t>
            </a:r>
            <a:endParaRPr lang="en-US" dirty="0"/>
          </a:p>
        </p:txBody>
      </p:sp>
      <p:sp>
        <p:nvSpPr>
          <p:cNvPr id="3" name="Content Placeholder 2"/>
          <p:cNvSpPr>
            <a:spLocks noGrp="1"/>
          </p:cNvSpPr>
          <p:nvPr>
            <p:ph idx="1"/>
          </p:nvPr>
        </p:nvSpPr>
        <p:spPr/>
        <p:txBody>
          <a:bodyPr>
            <a:normAutofit lnSpcReduction="10000"/>
          </a:bodyPr>
          <a:lstStyle/>
          <a:p>
            <a:r>
              <a:rPr lang="en-US" dirty="0" smtClean="0"/>
              <a:t>“Not Ready to Make Nice”- The Dixie Chicks</a:t>
            </a:r>
          </a:p>
          <a:p>
            <a:pPr>
              <a:buNone/>
            </a:pPr>
            <a:endParaRPr lang="en-US" dirty="0" smtClean="0"/>
          </a:p>
          <a:p>
            <a:pPr algn="ctr">
              <a:buNone/>
            </a:pPr>
            <a:r>
              <a:rPr lang="en-US" sz="2800" dirty="0" smtClean="0">
                <a:latin typeface="Bradley Hand ITC" pitchFamily="66" charset="0"/>
              </a:rPr>
              <a:t>“And how in the world can the words that I said</a:t>
            </a:r>
          </a:p>
          <a:p>
            <a:pPr algn="ctr">
              <a:buNone/>
            </a:pPr>
            <a:r>
              <a:rPr lang="en-US" sz="2800" dirty="0" smtClean="0">
                <a:latin typeface="Bradley Hand ITC" pitchFamily="66" charset="0"/>
              </a:rPr>
              <a:t>Send somebody so over the edge</a:t>
            </a:r>
          </a:p>
          <a:p>
            <a:pPr algn="ctr">
              <a:buNone/>
            </a:pPr>
            <a:r>
              <a:rPr lang="en-US" sz="2800" dirty="0" smtClean="0">
                <a:latin typeface="Bradley Hand ITC" pitchFamily="66" charset="0"/>
              </a:rPr>
              <a:t>That they’d write me a letter </a:t>
            </a:r>
            <a:r>
              <a:rPr lang="en-US" sz="2800" dirty="0" err="1" smtClean="0">
                <a:latin typeface="Bradley Hand ITC" pitchFamily="66" charset="0"/>
              </a:rPr>
              <a:t>sayin</a:t>
            </a:r>
            <a:r>
              <a:rPr lang="en-US" sz="2800" dirty="0" smtClean="0">
                <a:latin typeface="Bradley Hand ITC" pitchFamily="66" charset="0"/>
              </a:rPr>
              <a:t>’ that I better</a:t>
            </a:r>
          </a:p>
          <a:p>
            <a:pPr algn="ctr">
              <a:buNone/>
            </a:pPr>
            <a:r>
              <a:rPr lang="en-US" sz="2800" dirty="0" smtClean="0">
                <a:latin typeface="Bradley Hand ITC" pitchFamily="66" charset="0"/>
              </a:rPr>
              <a:t>Shut up and sing or my life would be over” </a:t>
            </a:r>
          </a:p>
          <a:p>
            <a:pPr algn="ctr">
              <a:buNone/>
            </a:pPr>
            <a:endParaRPr lang="en-US" sz="2800" dirty="0" smtClean="0">
              <a:latin typeface="Bradley Hand ITC" pitchFamily="66" charset="0"/>
            </a:endParaRPr>
          </a:p>
          <a:p>
            <a:pPr algn="ctr">
              <a:buNone/>
            </a:pPr>
            <a:endParaRPr lang="en-US" sz="2800" dirty="0" smtClean="0">
              <a:hlinkClick r:id="rId2"/>
            </a:endParaRPr>
          </a:p>
          <a:p>
            <a:pPr algn="ctr">
              <a:buNone/>
            </a:pPr>
            <a:r>
              <a:rPr lang="en-US" sz="2800" dirty="0" smtClean="0">
                <a:hlinkClick r:id="rId2"/>
              </a:rPr>
              <a:t>Music video</a:t>
            </a:r>
            <a:endParaRPr lang="en-US" sz="2800" dirty="0" smtClean="0"/>
          </a:p>
          <a:p>
            <a:pPr algn="ctr">
              <a:buNone/>
            </a:pPr>
            <a:r>
              <a:rPr lang="en-US" sz="2800" dirty="0" smtClean="0">
                <a:hlinkClick r:id="rId3"/>
              </a:rPr>
              <a:t>Lyrics</a:t>
            </a:r>
            <a:endParaRPr lang="en-US" sz="2800" dirty="0" smtClean="0"/>
          </a:p>
          <a:p>
            <a:pPr algn="ctr">
              <a:buNone/>
            </a:pPr>
            <a:r>
              <a:rPr lang="en-US" sz="2800" dirty="0" smtClean="0">
                <a:hlinkClick r:id="rId4"/>
              </a:rPr>
              <a:t>News Story</a:t>
            </a:r>
            <a:endParaRPr lang="en-US" sz="2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xie-chicks-black-handmarks.jpg"/>
          <p:cNvPicPr>
            <a:picLocks noChangeAspect="1"/>
          </p:cNvPicPr>
          <p:nvPr/>
        </p:nvPicPr>
        <p:blipFill>
          <a:blip r:embed="rId2" cstate="print"/>
          <a:stretch>
            <a:fillRect/>
          </a:stretch>
        </p:blipFill>
        <p:spPr>
          <a:xfrm>
            <a:off x="1676400" y="160215"/>
            <a:ext cx="5715000" cy="654538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Upsetting the Status Quo</a:t>
            </a:r>
            <a:endParaRPr lang="en-US" dirty="0"/>
          </a:p>
        </p:txBody>
      </p:sp>
      <p:pic>
        <p:nvPicPr>
          <p:cNvPr id="4" name="Picture 3" descr="disruptive-thinking.jpg"/>
          <p:cNvPicPr>
            <a:picLocks noChangeAspect="1"/>
          </p:cNvPicPr>
          <p:nvPr/>
        </p:nvPicPr>
        <p:blipFill>
          <a:blip r:embed="rId2" cstate="print"/>
          <a:stretch>
            <a:fillRect/>
          </a:stretch>
        </p:blipFill>
        <p:spPr>
          <a:xfrm>
            <a:off x="2667000" y="3238500"/>
            <a:ext cx="3810000" cy="28575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Peaceful vs. Destructive</a:t>
            </a:r>
            <a:endParaRPr lang="en-US" dirty="0"/>
          </a:p>
        </p:txBody>
      </p:sp>
      <p:sp>
        <p:nvSpPr>
          <p:cNvPr id="3" name="Content Placeholder 2"/>
          <p:cNvSpPr>
            <a:spLocks noGrp="1"/>
          </p:cNvSpPr>
          <p:nvPr>
            <p:ph sz="half" idx="1"/>
          </p:nvPr>
        </p:nvSpPr>
        <p:spPr/>
        <p:txBody>
          <a:bodyPr/>
          <a:lstStyle/>
          <a:p>
            <a:r>
              <a:rPr lang="en-US" b="1" dirty="0" smtClean="0"/>
              <a:t>Peaceful</a:t>
            </a:r>
            <a:r>
              <a:rPr lang="en-US" dirty="0" smtClean="0"/>
              <a:t>: Step Up Revolution</a:t>
            </a:r>
          </a:p>
          <a:p>
            <a:pPr lvl="1"/>
            <a:r>
              <a:rPr lang="en-US" dirty="0" smtClean="0"/>
              <a:t>A dance flash-mob transforms their work from performance art to protest art in order to fight a large corporation that is trying to take over their family’s town</a:t>
            </a:r>
          </a:p>
          <a:p>
            <a:pPr lvl="1"/>
            <a:r>
              <a:rPr lang="en-US" dirty="0" smtClean="0">
                <a:hlinkClick r:id="rId2"/>
              </a:rPr>
              <a:t>Movie Preview</a:t>
            </a:r>
            <a:endParaRPr lang="en-US" dirty="0"/>
          </a:p>
        </p:txBody>
      </p:sp>
      <p:sp>
        <p:nvSpPr>
          <p:cNvPr id="4" name="Content Placeholder 3"/>
          <p:cNvSpPr>
            <a:spLocks noGrp="1"/>
          </p:cNvSpPr>
          <p:nvPr>
            <p:ph sz="half" idx="2"/>
          </p:nvPr>
        </p:nvSpPr>
        <p:spPr/>
        <p:txBody>
          <a:bodyPr/>
          <a:lstStyle/>
          <a:p>
            <a:r>
              <a:rPr lang="en-US" b="1" dirty="0" smtClean="0"/>
              <a:t>Destructive</a:t>
            </a:r>
            <a:r>
              <a:rPr lang="en-US" dirty="0" smtClean="0"/>
              <a:t>: Fight Club</a:t>
            </a:r>
          </a:p>
          <a:p>
            <a:pPr lvl="1"/>
            <a:r>
              <a:rPr lang="en-US" dirty="0" smtClean="0"/>
              <a:t>To fight social, commercial, and capitalistic tyranny, a man creates Project Mayhem to take down the system. The end result is total destruction of all credit card companies’ buildings as seen in this </a:t>
            </a:r>
            <a:r>
              <a:rPr lang="en-US" dirty="0" smtClean="0">
                <a:hlinkClick r:id="rId3"/>
              </a:rPr>
              <a:t>video</a:t>
            </a:r>
            <a:r>
              <a:rPr lang="en-US" dirty="0" smtClean="0"/>
              <a:t>.</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smtClean="0"/>
              <a:t>Propaganda</a:t>
            </a:r>
            <a:endParaRPr lang="en-US" sz="6000" dirty="0"/>
          </a:p>
        </p:txBody>
      </p:sp>
      <p:pic>
        <p:nvPicPr>
          <p:cNvPr id="4" name="Picture 3" descr="propaganda-bible.jpg"/>
          <p:cNvPicPr>
            <a:picLocks noChangeAspect="1"/>
          </p:cNvPicPr>
          <p:nvPr/>
        </p:nvPicPr>
        <p:blipFill>
          <a:blip r:embed="rId2" cstate="print"/>
          <a:stretch>
            <a:fillRect/>
          </a:stretch>
        </p:blipFill>
        <p:spPr>
          <a:xfrm>
            <a:off x="3193396" y="2574204"/>
            <a:ext cx="3055004" cy="428379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482</TotalTime>
  <Words>490</Words>
  <Application>Microsoft Office PowerPoint</Application>
  <PresentationFormat>On-screen Show (4:3)</PresentationFormat>
  <Paragraphs>65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Module</vt:lpstr>
      <vt:lpstr>Incorporating Fahrenheit 451 in a Multimodal Way</vt:lpstr>
      <vt:lpstr>Important Thematic Concepts:</vt:lpstr>
      <vt:lpstr>Censorship</vt:lpstr>
      <vt:lpstr>Censorship within social media:</vt:lpstr>
      <vt:lpstr>Censorship: a musical perspective</vt:lpstr>
      <vt:lpstr>Slide 6</vt:lpstr>
      <vt:lpstr>Upsetting the Status Quo</vt:lpstr>
      <vt:lpstr>Peaceful vs. Destructive</vt:lpstr>
      <vt:lpstr>Propaganda</vt:lpstr>
      <vt:lpstr>Election Campaign Ads:</vt:lpstr>
      <vt:lpstr>Government Control</vt:lpstr>
      <vt:lpstr>YA novels</vt:lpstr>
      <vt:lpstr>Slide 13</vt:lpstr>
      <vt:lpstr>Entertainment As a Form of Submission</vt:lpstr>
      <vt:lpstr>Movie Clips:</vt:lpstr>
      <vt:lpstr>Song Lyrics: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Incorporating Fahrenheit 451 in a Multimodal Way</dc:title>
  <dc:creator>Linds</dc:creator>
  <cp:lastModifiedBy>Linds</cp:lastModifiedBy>
  <cp:revision>27</cp:revision>
  <dcterms:created xsi:type="dcterms:W3CDTF">2012-04-29T23:27:42Z</dcterms:created>
  <dcterms:modified xsi:type="dcterms:W3CDTF">2012-05-01T01:50:16Z</dcterms:modified>
</cp:coreProperties>
</file>