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70"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B592B2-0996-4423-8296-A43CD342A02C}" type="datetimeFigureOut">
              <a:rPr lang="en-US" smtClean="0"/>
              <a:pPr/>
              <a:t>1/27/2013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9FE13E5-9DCD-4C12-828E-1EFFD5AC5E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B592B2-0996-4423-8296-A43CD342A02C}"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13E5-9DCD-4C12-828E-1EFFD5AC5E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B592B2-0996-4423-8296-A43CD342A02C}"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13E5-9DCD-4C12-828E-1EFFD5AC5E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B592B2-0996-4423-8296-A43CD342A02C}"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13E5-9DCD-4C12-828E-1EFFD5AC5E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B592B2-0996-4423-8296-A43CD342A02C}"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E13E5-9DCD-4C12-828E-1EFFD5AC5E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B592B2-0996-4423-8296-A43CD342A02C}"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E13E5-9DCD-4C12-828E-1EFFD5AC5E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B592B2-0996-4423-8296-A43CD342A02C}" type="datetimeFigureOut">
              <a:rPr lang="en-US" smtClean="0"/>
              <a:pPr/>
              <a:t>1/27/2013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FE13E5-9DCD-4C12-828E-1EFFD5AC5E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AB592B2-0996-4423-8296-A43CD342A02C}" type="datetimeFigureOut">
              <a:rPr lang="en-US" smtClean="0"/>
              <a:pPr/>
              <a:t>1/27/2013</a:t>
            </a:fld>
            <a:endParaRPr lang="en-US"/>
          </a:p>
        </p:txBody>
      </p:sp>
      <p:sp>
        <p:nvSpPr>
          <p:cNvPr id="8" name="Slide Number Placeholder 7"/>
          <p:cNvSpPr>
            <a:spLocks noGrp="1"/>
          </p:cNvSpPr>
          <p:nvPr>
            <p:ph type="sldNum" sz="quarter" idx="11"/>
          </p:nvPr>
        </p:nvSpPr>
        <p:spPr/>
        <p:txBody>
          <a:bodyPr/>
          <a:lstStyle/>
          <a:p>
            <a:fld id="{D9FE13E5-9DCD-4C12-828E-1EFFD5AC5E66}"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B592B2-0996-4423-8296-A43CD342A02C}" type="datetimeFigureOut">
              <a:rPr lang="en-US" smtClean="0"/>
              <a:pPr/>
              <a:t>1/27/2013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FE13E5-9DCD-4C12-828E-1EFFD5AC5E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B592B2-0996-4423-8296-A43CD342A02C}"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D9FE13E5-9DCD-4C12-828E-1EFFD5AC5E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AB592B2-0996-4423-8296-A43CD342A02C}"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E13E5-9DCD-4C12-828E-1EFFD5AC5E6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AB592B2-0996-4423-8296-A43CD342A02C}" type="datetimeFigureOut">
              <a:rPr lang="en-US" smtClean="0"/>
              <a:pPr/>
              <a:t>1/27/2013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9FE13E5-9DCD-4C12-828E-1EFFD5AC5E6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727960"/>
            <a:ext cx="6480048" cy="2301240"/>
          </a:xfrm>
        </p:spPr>
        <p:txBody>
          <a:bodyPr/>
          <a:lstStyle/>
          <a:p>
            <a:r>
              <a:rPr lang="en-US" dirty="0" smtClean="0"/>
              <a:t>Adaptation 101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Plosives!</a:t>
            </a:r>
            <a:endParaRPr lang="en-US" dirty="0"/>
          </a:p>
        </p:txBody>
      </p:sp>
      <p:sp>
        <p:nvSpPr>
          <p:cNvPr id="3" name="Content Placeholder 2"/>
          <p:cNvSpPr>
            <a:spLocks noGrp="1"/>
          </p:cNvSpPr>
          <p:nvPr>
            <p:ph idx="1"/>
          </p:nvPr>
        </p:nvSpPr>
        <p:spPr/>
        <p:txBody>
          <a:bodyPr>
            <a:normAutofit/>
          </a:bodyPr>
          <a:lstStyle/>
          <a:p>
            <a:pPr>
              <a:buNone/>
            </a:pPr>
            <a:r>
              <a:rPr lang="en-US" sz="2800" dirty="0" smtClean="0">
                <a:latin typeface="Batang" pitchFamily="18" charset="-127"/>
                <a:ea typeface="Batang" pitchFamily="18" charset="-127"/>
              </a:rPr>
              <a:t>The more plosives a word has, the more powerful the word will be</a:t>
            </a:r>
          </a:p>
          <a:p>
            <a:endParaRPr lang="en-US" sz="2800" dirty="0" smtClean="0">
              <a:latin typeface="Batang" pitchFamily="18" charset="-127"/>
              <a:ea typeface="Batang" pitchFamily="18" charset="-127"/>
            </a:endParaRPr>
          </a:p>
          <a:p>
            <a:pPr>
              <a:buNone/>
            </a:pPr>
            <a:r>
              <a:rPr lang="en-US" sz="2800" u="sng" dirty="0" smtClean="0">
                <a:latin typeface="Batang" pitchFamily="18" charset="-127"/>
                <a:ea typeface="Batang" pitchFamily="18" charset="-127"/>
              </a:rPr>
              <a:t>Plosives</a:t>
            </a:r>
            <a:r>
              <a:rPr lang="en-US" sz="2800" dirty="0" smtClean="0">
                <a:latin typeface="Batang" pitchFamily="18" charset="-127"/>
                <a:ea typeface="Batang" pitchFamily="18" charset="-127"/>
              </a:rPr>
              <a:t>: b (</a:t>
            </a:r>
            <a:r>
              <a:rPr lang="en-US" sz="2800" b="1" dirty="0" smtClean="0">
                <a:latin typeface="Batang" pitchFamily="18" charset="-127"/>
                <a:ea typeface="Batang" pitchFamily="18" charset="-127"/>
              </a:rPr>
              <a:t>brain</a:t>
            </a:r>
            <a:r>
              <a:rPr lang="en-US" sz="2800" dirty="0" smtClean="0">
                <a:latin typeface="Batang" pitchFamily="18" charset="-127"/>
                <a:ea typeface="Batang" pitchFamily="18" charset="-127"/>
              </a:rPr>
              <a:t>), c (</a:t>
            </a:r>
            <a:r>
              <a:rPr lang="en-US" sz="2800" b="1" dirty="0" smtClean="0">
                <a:latin typeface="Batang" pitchFamily="18" charset="-127"/>
                <a:ea typeface="Batang" pitchFamily="18" charset="-127"/>
              </a:rPr>
              <a:t>coward</a:t>
            </a:r>
            <a:r>
              <a:rPr lang="en-US" sz="2800" dirty="0" smtClean="0">
                <a:latin typeface="Batang" pitchFamily="18" charset="-127"/>
                <a:ea typeface="Batang" pitchFamily="18" charset="-127"/>
              </a:rPr>
              <a:t>), k (</a:t>
            </a:r>
            <a:r>
              <a:rPr lang="en-US" sz="2800" b="1" dirty="0" smtClean="0">
                <a:latin typeface="Batang" pitchFamily="18" charset="-127"/>
                <a:ea typeface="Batang" pitchFamily="18" charset="-127"/>
              </a:rPr>
              <a:t>kill</a:t>
            </a:r>
            <a:r>
              <a:rPr lang="en-US" sz="2800" dirty="0" smtClean="0">
                <a:latin typeface="Batang" pitchFamily="18" charset="-127"/>
                <a:ea typeface="Batang" pitchFamily="18" charset="-127"/>
              </a:rPr>
              <a:t>), </a:t>
            </a:r>
          </a:p>
          <a:p>
            <a:pPr>
              <a:buNone/>
            </a:pPr>
            <a:r>
              <a:rPr lang="en-US" sz="2800" dirty="0" smtClean="0">
                <a:latin typeface="Batang" pitchFamily="18" charset="-127"/>
                <a:ea typeface="Batang" pitchFamily="18" charset="-127"/>
              </a:rPr>
              <a:t>p (</a:t>
            </a:r>
            <a:r>
              <a:rPr lang="en-US" sz="2800" b="1" dirty="0" smtClean="0">
                <a:latin typeface="Batang" pitchFamily="18" charset="-127"/>
                <a:ea typeface="Batang" pitchFamily="18" charset="-127"/>
              </a:rPr>
              <a:t>power</a:t>
            </a:r>
            <a:r>
              <a:rPr lang="en-US" sz="2800" dirty="0" smtClean="0">
                <a:latin typeface="Batang" pitchFamily="18" charset="-127"/>
                <a:ea typeface="Batang" pitchFamily="18" charset="-127"/>
              </a:rPr>
              <a:t>), q (</a:t>
            </a:r>
            <a:r>
              <a:rPr lang="en-US" sz="2800" b="1" dirty="0" smtClean="0">
                <a:latin typeface="Batang" pitchFamily="18" charset="-127"/>
                <a:ea typeface="Batang" pitchFamily="18" charset="-127"/>
              </a:rPr>
              <a:t>quill</a:t>
            </a:r>
            <a:r>
              <a:rPr lang="en-US" sz="2800" dirty="0" smtClean="0">
                <a:latin typeface="Batang" pitchFamily="18" charset="-127"/>
                <a:ea typeface="Batang" pitchFamily="18" charset="-127"/>
              </a:rPr>
              <a:t>), t (</a:t>
            </a:r>
            <a:r>
              <a:rPr lang="en-US" sz="2800" b="1" dirty="0" smtClean="0">
                <a:latin typeface="Batang" pitchFamily="18" charset="-127"/>
                <a:ea typeface="Batang" pitchFamily="18" charset="-127"/>
              </a:rPr>
              <a:t>trance</a:t>
            </a:r>
            <a:r>
              <a:rPr lang="en-US" sz="2800" dirty="0" smtClean="0">
                <a:latin typeface="Batang" pitchFamily="18" charset="-127"/>
                <a:ea typeface="Batang" pitchFamily="18" charset="-127"/>
              </a:rPr>
              <a:t>), x (</a:t>
            </a:r>
            <a:r>
              <a:rPr lang="en-US" sz="2800" b="1" dirty="0" smtClean="0">
                <a:latin typeface="Batang" pitchFamily="18" charset="-127"/>
                <a:ea typeface="Batang" pitchFamily="18" charset="-127"/>
              </a:rPr>
              <a:t>vixen</a:t>
            </a:r>
            <a:r>
              <a:rPr lang="en-US" sz="2800" dirty="0" smtClean="0">
                <a:latin typeface="Batang" pitchFamily="18" charset="-127"/>
                <a:ea typeface="Batang" pitchFamily="18" charset="-127"/>
              </a:rPr>
              <a:t>)</a:t>
            </a:r>
          </a:p>
          <a:p>
            <a:pPr>
              <a:buNone/>
            </a:pPr>
            <a:endParaRPr lang="en-US" sz="2800" dirty="0" smtClean="0">
              <a:latin typeface="Batang" pitchFamily="18" charset="-127"/>
              <a:ea typeface="Batang" pitchFamily="18" charset="-127"/>
            </a:endParaRPr>
          </a:p>
          <a:p>
            <a:pPr>
              <a:buNone/>
            </a:pPr>
            <a:r>
              <a:rPr lang="en-US" sz="2800" dirty="0" smtClean="0">
                <a:latin typeface="Batang" pitchFamily="18" charset="-127"/>
                <a:ea typeface="Batang" pitchFamily="18" charset="-127"/>
              </a:rPr>
              <a:t>Sometimes g (</a:t>
            </a:r>
            <a:r>
              <a:rPr lang="en-US" sz="2800" b="1" dirty="0" smtClean="0">
                <a:latin typeface="Batang" pitchFamily="18" charset="-127"/>
                <a:ea typeface="Batang" pitchFamily="18" charset="-127"/>
              </a:rPr>
              <a:t>gag</a:t>
            </a:r>
            <a:r>
              <a:rPr lang="en-US" sz="2800" dirty="0" smtClean="0">
                <a:latin typeface="Batang" pitchFamily="18" charset="-127"/>
                <a:ea typeface="Batang" pitchFamily="18" charset="-127"/>
              </a:rPr>
              <a:t>) and d (</a:t>
            </a:r>
            <a:r>
              <a:rPr lang="en-US" sz="2800" b="1" dirty="0" smtClean="0">
                <a:latin typeface="Batang" pitchFamily="18" charset="-127"/>
                <a:ea typeface="Batang" pitchFamily="18" charset="-127"/>
              </a:rPr>
              <a:t>dead</a:t>
            </a:r>
            <a:r>
              <a:rPr lang="en-US" sz="2800" dirty="0" smtClean="0">
                <a:latin typeface="Batang" pitchFamily="18" charset="-127"/>
                <a:ea typeface="Batang" pitchFamily="18" charset="-127"/>
              </a:rPr>
              <a:t>) can be used as plosives too</a:t>
            </a:r>
            <a:endParaRPr lang="en-US" sz="2800"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2800" dirty="0" smtClean="0">
                <a:latin typeface="Batang" pitchFamily="18" charset="-127"/>
                <a:ea typeface="Batang" pitchFamily="18" charset="-127"/>
              </a:rPr>
              <a:t>Blade vs. knife</a:t>
            </a:r>
          </a:p>
          <a:p>
            <a:r>
              <a:rPr lang="en-US" sz="2800" dirty="0" smtClean="0">
                <a:latin typeface="Batang" pitchFamily="18" charset="-127"/>
                <a:ea typeface="Batang" pitchFamily="18" charset="-127"/>
              </a:rPr>
              <a:t>Bandit vs. thief</a:t>
            </a:r>
          </a:p>
          <a:p>
            <a:endParaRPr lang="en-US" sz="2800" dirty="0" smtClean="0">
              <a:latin typeface="Batang" pitchFamily="18" charset="-127"/>
              <a:ea typeface="Batang" pitchFamily="18" charset="-127"/>
            </a:endParaRPr>
          </a:p>
          <a:p>
            <a:pPr>
              <a:buNone/>
            </a:pPr>
            <a:r>
              <a:rPr lang="en-US" sz="2800" b="1" i="1" u="sng" dirty="0" smtClean="0">
                <a:latin typeface="Batang" pitchFamily="18" charset="-127"/>
                <a:ea typeface="Batang" pitchFamily="18" charset="-127"/>
              </a:rPr>
              <a:t>Pack a punch!</a:t>
            </a:r>
          </a:p>
          <a:p>
            <a:endParaRPr lang="en-US" sz="2800" dirty="0" smtClean="0">
              <a:latin typeface="Batang" pitchFamily="18" charset="-127"/>
              <a:ea typeface="Batang" pitchFamily="18" charset="-127"/>
            </a:endParaRPr>
          </a:p>
          <a:p>
            <a:pPr>
              <a:buNone/>
            </a:pPr>
            <a:r>
              <a:rPr lang="en-US" sz="2800" dirty="0" smtClean="0">
                <a:latin typeface="Batang" pitchFamily="18" charset="-127"/>
                <a:ea typeface="Batang" pitchFamily="18" charset="-127"/>
              </a:rPr>
              <a:t>“A wealthy scoundrel seduced and betrayed me” –</a:t>
            </a:r>
            <a:r>
              <a:rPr lang="en-US" sz="2800" dirty="0" err="1" smtClean="0">
                <a:latin typeface="Batang" pitchFamily="18" charset="-127"/>
                <a:ea typeface="Batang" pitchFamily="18" charset="-127"/>
              </a:rPr>
              <a:t>Ronin</a:t>
            </a:r>
            <a:endParaRPr lang="en-US" sz="2800" dirty="0" smtClean="0">
              <a:latin typeface="Batang" pitchFamily="18" charset="-127"/>
              <a:ea typeface="Batang" pitchFamily="18" charset="-127"/>
            </a:endParaRPr>
          </a:p>
          <a:p>
            <a:pPr>
              <a:buNone/>
            </a:pPr>
            <a:endParaRPr lang="en-US" sz="2800" dirty="0" smtClean="0">
              <a:latin typeface="Batang" pitchFamily="18" charset="-127"/>
              <a:ea typeface="Batang" pitchFamily="18" charset="-127"/>
            </a:endParaRPr>
          </a:p>
          <a:p>
            <a:pPr>
              <a:buNone/>
            </a:pPr>
            <a:r>
              <a:rPr lang="en-US" sz="2800" dirty="0" smtClean="0">
                <a:latin typeface="Batang" pitchFamily="18" charset="-127"/>
                <a:ea typeface="Batang" pitchFamily="18" charset="-127"/>
              </a:rPr>
              <a:t>“Dead broad at the table” -Shrek</a:t>
            </a:r>
            <a:endParaRPr lang="en-US" sz="2800"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en-US" b="1" i="1" dirty="0" smtClean="0">
              <a:latin typeface="Batang" pitchFamily="18" charset="-127"/>
              <a:ea typeface="Batang" pitchFamily="18" charset="-127"/>
            </a:endParaRPr>
          </a:p>
          <a:p>
            <a:pPr>
              <a:buNone/>
            </a:pPr>
            <a:endParaRPr lang="en-US" b="1" i="1" dirty="0" smtClean="0">
              <a:latin typeface="Batang" pitchFamily="18" charset="-127"/>
              <a:ea typeface="Batang" pitchFamily="18" charset="-127"/>
            </a:endParaRPr>
          </a:p>
          <a:p>
            <a:pPr>
              <a:buNone/>
            </a:pPr>
            <a:endParaRPr lang="en-US" b="1" i="1" dirty="0" smtClean="0">
              <a:latin typeface="Batang" pitchFamily="18" charset="-127"/>
              <a:ea typeface="Batang" pitchFamily="18" charset="-127"/>
            </a:endParaRPr>
          </a:p>
          <a:p>
            <a:pPr>
              <a:buNone/>
            </a:pPr>
            <a:r>
              <a:rPr lang="en-US" b="1" i="1" dirty="0" smtClean="0">
                <a:latin typeface="Batang" pitchFamily="18" charset="-127"/>
                <a:ea typeface="Batang" pitchFamily="18" charset="-127"/>
              </a:rPr>
              <a:t>It can come down to a single word!</a:t>
            </a:r>
            <a:endParaRPr lang="en-US" b="1" i="1"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tang" pitchFamily="18" charset="-127"/>
                <a:ea typeface="Batang" pitchFamily="18" charset="-127"/>
              </a:rPr>
              <a:t>Practice:</a:t>
            </a:r>
            <a:endParaRPr lang="en-US" dirty="0">
              <a:latin typeface="Batang" pitchFamily="18" charset="-127"/>
              <a:ea typeface="Batang" pitchFamily="18" charset="-127"/>
            </a:endParaRPr>
          </a:p>
        </p:txBody>
      </p:sp>
      <p:sp>
        <p:nvSpPr>
          <p:cNvPr id="3" name="Content Placeholder 2"/>
          <p:cNvSpPr>
            <a:spLocks noGrp="1"/>
          </p:cNvSpPr>
          <p:nvPr>
            <p:ph idx="1"/>
          </p:nvPr>
        </p:nvSpPr>
        <p:spPr>
          <a:xfrm>
            <a:off x="457200" y="1600200"/>
            <a:ext cx="7772400" cy="4800600"/>
          </a:xfrm>
        </p:spPr>
        <p:txBody>
          <a:bodyPr>
            <a:normAutofit/>
          </a:bodyPr>
          <a:lstStyle/>
          <a:p>
            <a:r>
              <a:rPr lang="en-US" sz="2300" dirty="0" smtClean="0">
                <a:latin typeface="Georgia" pitchFamily="18" charset="0"/>
                <a:ea typeface="Batang" pitchFamily="18" charset="-127"/>
              </a:rPr>
              <a:t>“Cole resented the cabin and all of this gear. When his father had agreed to pay all the expenses of banishment, it was just another one of his buyouts. Cole had news for him. This was just a sorry game. He twisted harder at the handcuffs and winced at the pain. He wasn’t afraid of pain. He wasn’t afraid of anyone or anything. He was only playing along until he could escape. He glanced back at Garvey. This whole Circle Justice thing had been such a joke. Back in Minneapolis, he had been forced to plead guilty and ask the Circle for help changing his life.” –Touching Spirit Bear (Ben </a:t>
            </a:r>
            <a:r>
              <a:rPr lang="en-US" sz="2300" dirty="0" err="1" smtClean="0">
                <a:latin typeface="Georgia" pitchFamily="18" charset="0"/>
                <a:ea typeface="Batang" pitchFamily="18" charset="-127"/>
              </a:rPr>
              <a:t>Mikaelsen</a:t>
            </a:r>
            <a:r>
              <a:rPr lang="en-US" sz="2300" dirty="0" smtClean="0">
                <a:latin typeface="Georgia" pitchFamily="18" charset="0"/>
                <a:ea typeface="Batang" pitchFamily="18" charset="-127"/>
              </a:rPr>
              <a:t>)</a:t>
            </a:r>
            <a:endParaRPr lang="en-US" sz="2300" dirty="0">
              <a:latin typeface="Georgia" pitchFamily="18" charset="0"/>
              <a:ea typeface="Batang" pitchFamily="18" charset="-127"/>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Batang" pitchFamily="18" charset="-127"/>
                <a:ea typeface="Batang" pitchFamily="18" charset="-127"/>
              </a:rPr>
              <a:t>Now back to your chosen scenes...</a:t>
            </a:r>
            <a:endParaRPr lang="en-US" sz="3200" dirty="0">
              <a:latin typeface="Batang" pitchFamily="18" charset="-127"/>
              <a:ea typeface="Batang" pitchFamily="18" charset="-127"/>
            </a:endParaRPr>
          </a:p>
        </p:txBody>
      </p:sp>
      <p:sp>
        <p:nvSpPr>
          <p:cNvPr id="3" name="Content Placeholder 2"/>
          <p:cNvSpPr>
            <a:spLocks noGrp="1"/>
          </p:cNvSpPr>
          <p:nvPr>
            <p:ph idx="1"/>
          </p:nvPr>
        </p:nvSpPr>
        <p:spPr/>
        <p:txBody>
          <a:bodyPr>
            <a:normAutofit/>
          </a:bodyPr>
          <a:lstStyle/>
          <a:p>
            <a:pPr marL="550926" indent="-514350">
              <a:buFont typeface="+mj-lt"/>
              <a:buAutoNum type="arabicPeriod"/>
            </a:pPr>
            <a:r>
              <a:rPr lang="en-US" sz="2800" dirty="0" smtClean="0">
                <a:latin typeface="Batang" pitchFamily="18" charset="-127"/>
                <a:ea typeface="Batang" pitchFamily="18" charset="-127"/>
              </a:rPr>
              <a:t>As a </a:t>
            </a:r>
            <a:r>
              <a:rPr lang="en-US" sz="2800" b="1" u="sng" dirty="0" smtClean="0">
                <a:latin typeface="Batang" pitchFamily="18" charset="-127"/>
                <a:ea typeface="Batang" pitchFamily="18" charset="-127"/>
              </a:rPr>
              <a:t>group</a:t>
            </a:r>
            <a:r>
              <a:rPr lang="en-US" sz="2800" dirty="0" smtClean="0">
                <a:latin typeface="Batang" pitchFamily="18" charset="-127"/>
                <a:ea typeface="Batang" pitchFamily="18" charset="-127"/>
              </a:rPr>
              <a:t>, choose </a:t>
            </a:r>
            <a:r>
              <a:rPr lang="en-US" sz="2800" b="1" dirty="0" smtClean="0">
                <a:latin typeface="Batang" pitchFamily="18" charset="-127"/>
                <a:ea typeface="Batang" pitchFamily="18" charset="-127"/>
              </a:rPr>
              <a:t>one</a:t>
            </a:r>
            <a:r>
              <a:rPr lang="en-US" sz="2800" dirty="0" smtClean="0">
                <a:latin typeface="Batang" pitchFamily="18" charset="-127"/>
                <a:ea typeface="Batang" pitchFamily="18" charset="-127"/>
              </a:rPr>
              <a:t> scene</a:t>
            </a:r>
          </a:p>
          <a:p>
            <a:pPr marL="550926" indent="-514350">
              <a:buFont typeface="+mj-lt"/>
              <a:buAutoNum type="arabicPeriod"/>
            </a:pPr>
            <a:r>
              <a:rPr lang="en-US" sz="2800" dirty="0" smtClean="0">
                <a:latin typeface="Batang" pitchFamily="18" charset="-127"/>
                <a:ea typeface="Batang" pitchFamily="18" charset="-127"/>
              </a:rPr>
              <a:t>Write </a:t>
            </a:r>
            <a:r>
              <a:rPr lang="en-US" sz="2800" b="1" u="sng" dirty="0" smtClean="0">
                <a:latin typeface="Batang" pitchFamily="18" charset="-127"/>
                <a:ea typeface="Batang" pitchFamily="18" charset="-127"/>
              </a:rPr>
              <a:t>one-two lines </a:t>
            </a:r>
            <a:r>
              <a:rPr lang="en-US" sz="2800" dirty="0" smtClean="0">
                <a:latin typeface="Batang" pitchFamily="18" charset="-127"/>
                <a:ea typeface="Batang" pitchFamily="18" charset="-127"/>
              </a:rPr>
              <a:t>of dialogue as a table to adapt your scene from text to film </a:t>
            </a:r>
            <a:r>
              <a:rPr lang="en-US" sz="2800" i="1" dirty="0" smtClean="0">
                <a:latin typeface="Batang" pitchFamily="18" charset="-127"/>
                <a:ea typeface="Batang" pitchFamily="18" charset="-127"/>
              </a:rPr>
              <a:t>*Must be your own original dialogue… not dialogue from the text</a:t>
            </a:r>
            <a:endParaRPr lang="en-US" sz="2800" i="1"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latin typeface="Batang" pitchFamily="18" charset="-127"/>
                <a:ea typeface="Batang" pitchFamily="18" charset="-127"/>
              </a:rPr>
              <a:t>Length: choose the </a:t>
            </a:r>
            <a:r>
              <a:rPr lang="en-US" sz="2800" b="1" u="sng" dirty="0" smtClean="0">
                <a:latin typeface="Batang" pitchFamily="18" charset="-127"/>
                <a:ea typeface="Batang" pitchFamily="18" charset="-127"/>
              </a:rPr>
              <a:t>most memorable moments </a:t>
            </a:r>
            <a:r>
              <a:rPr lang="en-US" sz="2800" dirty="0" smtClean="0">
                <a:latin typeface="Batang" pitchFamily="18" charset="-127"/>
                <a:ea typeface="Batang" pitchFamily="18" charset="-127"/>
              </a:rPr>
              <a:t>and think in </a:t>
            </a:r>
            <a:r>
              <a:rPr lang="en-US" sz="2800" b="1" u="sng" dirty="0" smtClean="0">
                <a:latin typeface="Batang" pitchFamily="18" charset="-127"/>
                <a:ea typeface="Batang" pitchFamily="18" charset="-127"/>
              </a:rPr>
              <a:t>episodes</a:t>
            </a:r>
          </a:p>
          <a:p>
            <a:endParaRPr lang="en-US" sz="2800" dirty="0" smtClean="0">
              <a:latin typeface="Batang" pitchFamily="18" charset="-127"/>
              <a:ea typeface="Batang" pitchFamily="18" charset="-127"/>
            </a:endParaRPr>
          </a:p>
          <a:p>
            <a:endParaRPr lang="en-US" sz="2800" dirty="0" smtClean="0">
              <a:latin typeface="Batang" pitchFamily="18" charset="-127"/>
              <a:ea typeface="Batang" pitchFamily="18" charset="-127"/>
            </a:endParaRPr>
          </a:p>
          <a:p>
            <a:r>
              <a:rPr lang="en-US" sz="2800" dirty="0" smtClean="0">
                <a:latin typeface="Batang" pitchFamily="18" charset="-127"/>
                <a:ea typeface="Batang" pitchFamily="18" charset="-127"/>
              </a:rPr>
              <a:t>*Bias</a:t>
            </a:r>
            <a:endParaRPr lang="en-US" sz="2800" dirty="0">
              <a:latin typeface="Batang" pitchFamily="18" charset="-127"/>
              <a:ea typeface="Batang" pitchFamily="18" charset="-127"/>
            </a:endParaRPr>
          </a:p>
        </p:txBody>
      </p:sp>
      <p:sp>
        <p:nvSpPr>
          <p:cNvPr id="4" name="Title 3"/>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latin typeface="Batang" pitchFamily="18" charset="-127"/>
                <a:ea typeface="Batang" pitchFamily="18" charset="-127"/>
              </a:rPr>
              <a:t>Adaptation– there are SO many ways a text can be adapted! </a:t>
            </a:r>
          </a:p>
          <a:p>
            <a:endParaRPr lang="en-US" dirty="0" smtClean="0">
              <a:latin typeface="Batang" pitchFamily="18" charset="-127"/>
              <a:ea typeface="Batang" pitchFamily="18" charset="-127"/>
            </a:endParaRPr>
          </a:p>
          <a:p>
            <a:r>
              <a:rPr lang="en-US" dirty="0" smtClean="0">
                <a:latin typeface="Batang" pitchFamily="18" charset="-127"/>
                <a:ea typeface="Batang" pitchFamily="18" charset="-127"/>
              </a:rPr>
              <a:t>YOU DO IT!</a:t>
            </a:r>
          </a:p>
          <a:p>
            <a:pPr lvl="1"/>
            <a:r>
              <a:rPr lang="en-US" dirty="0" smtClean="0">
                <a:latin typeface="Batang" pitchFamily="18" charset="-127"/>
                <a:ea typeface="Batang" pitchFamily="18" charset="-127"/>
              </a:rPr>
              <a:t>Jot down THREE scenes from Flowers</a:t>
            </a:r>
          </a:p>
          <a:p>
            <a:pPr lvl="1"/>
            <a:r>
              <a:rPr lang="en-US" dirty="0" smtClean="0">
                <a:latin typeface="Batang" pitchFamily="18" charset="-127"/>
                <a:ea typeface="Batang" pitchFamily="18" charset="-127"/>
              </a:rPr>
              <a:t>Choose the </a:t>
            </a:r>
            <a:r>
              <a:rPr lang="en-US" b="1" i="1" u="sng" dirty="0" smtClean="0">
                <a:latin typeface="Batang" pitchFamily="18" charset="-127"/>
                <a:ea typeface="Batang" pitchFamily="18" charset="-127"/>
              </a:rPr>
              <a:t>FIRST ONES </a:t>
            </a:r>
            <a:r>
              <a:rPr lang="en-US" b="1" i="1" dirty="0" smtClean="0">
                <a:latin typeface="Batang" pitchFamily="18" charset="-127"/>
                <a:ea typeface="Batang" pitchFamily="18" charset="-127"/>
              </a:rPr>
              <a:t> </a:t>
            </a:r>
            <a:r>
              <a:rPr lang="en-US" dirty="0" smtClean="0">
                <a:latin typeface="Batang" pitchFamily="18" charset="-127"/>
                <a:ea typeface="Batang" pitchFamily="18" charset="-127"/>
              </a:rPr>
              <a:t>that come to mind</a:t>
            </a:r>
            <a:endParaRPr lang="en-US"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latin typeface="Batang" pitchFamily="18" charset="-127"/>
                <a:ea typeface="Batang" pitchFamily="18" charset="-127"/>
              </a:rPr>
              <a:t>Why did you choose those particular scenes?</a:t>
            </a:r>
          </a:p>
          <a:p>
            <a:r>
              <a:rPr lang="en-US" sz="2800" dirty="0" smtClean="0">
                <a:latin typeface="Batang" pitchFamily="18" charset="-127"/>
                <a:ea typeface="Batang" pitchFamily="18" charset="-127"/>
              </a:rPr>
              <a:t>What do your choices say about what is </a:t>
            </a:r>
            <a:r>
              <a:rPr lang="en-US" sz="2800" b="1" dirty="0" smtClean="0">
                <a:latin typeface="Batang" pitchFamily="18" charset="-127"/>
                <a:ea typeface="Batang" pitchFamily="18" charset="-127"/>
              </a:rPr>
              <a:t>important</a:t>
            </a:r>
            <a:r>
              <a:rPr lang="en-US" sz="2800" dirty="0" smtClean="0">
                <a:latin typeface="Batang" pitchFamily="18" charset="-127"/>
                <a:ea typeface="Batang" pitchFamily="18" charset="-127"/>
              </a:rPr>
              <a:t> to you in a scene?</a:t>
            </a:r>
          </a:p>
          <a:p>
            <a:r>
              <a:rPr lang="en-US" sz="2800" dirty="0" smtClean="0">
                <a:latin typeface="Batang" pitchFamily="18" charset="-127"/>
                <a:ea typeface="Batang" pitchFamily="18" charset="-127"/>
              </a:rPr>
              <a:t>(examples: humor, character interaction, suspense</a:t>
            </a:r>
            <a:r>
              <a:rPr lang="en-US" sz="2800" dirty="0" smtClean="0">
                <a:latin typeface="Batang" pitchFamily="18" charset="-127"/>
                <a:ea typeface="Batang" pitchFamily="18" charset="-127"/>
              </a:rPr>
              <a:t>)</a:t>
            </a:r>
          </a:p>
          <a:p>
            <a:endParaRPr lang="en-US" sz="2800" dirty="0" smtClean="0">
              <a:latin typeface="Batang" pitchFamily="18" charset="-127"/>
              <a:ea typeface="Batang" pitchFamily="18" charset="-127"/>
            </a:endParaRPr>
          </a:p>
          <a:p>
            <a:r>
              <a:rPr lang="en-US" sz="2800" dirty="0" smtClean="0">
                <a:latin typeface="Batang" pitchFamily="18" charset="-127"/>
                <a:ea typeface="Batang" pitchFamily="18" charset="-127"/>
              </a:rPr>
              <a:t>Tell me </a:t>
            </a:r>
            <a:r>
              <a:rPr lang="en-US" sz="2800" smtClean="0">
                <a:latin typeface="Batang" pitchFamily="18" charset="-127"/>
                <a:ea typeface="Batang" pitchFamily="18" charset="-127"/>
              </a:rPr>
              <a:t>in one-two words</a:t>
            </a:r>
            <a:endParaRPr lang="en-US" sz="2800"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r>
              <a:rPr lang="en-US" sz="2800" b="1" u="sng" dirty="0" smtClean="0">
                <a:latin typeface="Batang" pitchFamily="18" charset="-127"/>
                <a:ea typeface="Batang" pitchFamily="18" charset="-127"/>
              </a:rPr>
              <a:t>Avoid Long-thinking</a:t>
            </a:r>
            <a:r>
              <a:rPr lang="en-US" sz="2800" dirty="0" smtClean="0">
                <a:latin typeface="Batang" pitchFamily="18" charset="-127"/>
                <a:ea typeface="Batang" pitchFamily="18" charset="-127"/>
              </a:rPr>
              <a:t> (the stuff you can’t necessarily envision)</a:t>
            </a:r>
          </a:p>
          <a:p>
            <a:r>
              <a:rPr lang="en-US" sz="2800" dirty="0" smtClean="0">
                <a:latin typeface="Batang" pitchFamily="18" charset="-127"/>
                <a:ea typeface="Batang" pitchFamily="18" charset="-127"/>
              </a:rPr>
              <a:t>Character thoughts</a:t>
            </a:r>
          </a:p>
          <a:p>
            <a:r>
              <a:rPr lang="en-US" sz="2800" dirty="0" smtClean="0">
                <a:latin typeface="Batang" pitchFamily="18" charset="-127"/>
                <a:ea typeface="Batang" pitchFamily="18" charset="-127"/>
              </a:rPr>
              <a:t>Long descriptions about setting, characters, plot…</a:t>
            </a:r>
          </a:p>
          <a:p>
            <a:r>
              <a:rPr lang="en-US" sz="2800" dirty="0" smtClean="0">
                <a:latin typeface="Batang" pitchFamily="18" charset="-127"/>
                <a:ea typeface="Batang" pitchFamily="18" charset="-127"/>
              </a:rPr>
              <a:t>*It’s hard to illustrate</a:t>
            </a:r>
            <a:endParaRPr lang="en-US" sz="2800"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latin typeface="Batang" pitchFamily="18" charset="-127"/>
              <a:ea typeface="Batang" pitchFamily="18" charset="-127"/>
            </a:endParaRPr>
          </a:p>
          <a:p>
            <a:endParaRPr lang="en-US" dirty="0" smtClean="0">
              <a:latin typeface="Batang" pitchFamily="18" charset="-127"/>
              <a:ea typeface="Batang" pitchFamily="18" charset="-127"/>
            </a:endParaRPr>
          </a:p>
          <a:p>
            <a:r>
              <a:rPr lang="en-US" dirty="0" smtClean="0">
                <a:latin typeface="Batang" pitchFamily="18" charset="-127"/>
                <a:ea typeface="Batang" pitchFamily="18" charset="-127"/>
              </a:rPr>
              <a:t>The great secret to </a:t>
            </a:r>
          </a:p>
          <a:p>
            <a:pPr>
              <a:buNone/>
            </a:pPr>
            <a:r>
              <a:rPr lang="en-US" dirty="0" smtClean="0">
                <a:latin typeface="Batang" pitchFamily="18" charset="-127"/>
                <a:ea typeface="Batang" pitchFamily="18" charset="-127"/>
              </a:rPr>
              <a:t>			adaptation: </a:t>
            </a:r>
            <a:r>
              <a:rPr lang="en-US" b="1" i="1" u="sng" dirty="0" smtClean="0">
                <a:latin typeface="Batang" pitchFamily="18" charset="-127"/>
                <a:ea typeface="Batang" pitchFamily="18" charset="-127"/>
              </a:rPr>
              <a:t>dialogue</a:t>
            </a:r>
            <a:endParaRPr lang="en-US" b="1" i="1" u="sng"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atang" pitchFamily="18" charset="-127"/>
                <a:ea typeface="Batang" pitchFamily="18" charset="-127"/>
              </a:rPr>
              <a:t>Dialogue:</a:t>
            </a:r>
            <a:endParaRPr lang="en-US" b="1" dirty="0">
              <a:latin typeface="Batang" pitchFamily="18" charset="-127"/>
              <a:ea typeface="Batang" pitchFamily="18" charset="-127"/>
            </a:endParaRPr>
          </a:p>
        </p:txBody>
      </p:sp>
      <p:sp>
        <p:nvSpPr>
          <p:cNvPr id="3" name="Content Placeholder 2"/>
          <p:cNvSpPr>
            <a:spLocks noGrp="1"/>
          </p:cNvSpPr>
          <p:nvPr>
            <p:ph idx="1"/>
          </p:nvPr>
        </p:nvSpPr>
        <p:spPr/>
        <p:txBody>
          <a:bodyPr>
            <a:normAutofit/>
          </a:bodyPr>
          <a:lstStyle/>
          <a:p>
            <a:r>
              <a:rPr lang="en-US" sz="2800" dirty="0" smtClean="0">
                <a:latin typeface="Batang" pitchFamily="18" charset="-127"/>
                <a:ea typeface="Batang" pitchFamily="18" charset="-127"/>
              </a:rPr>
              <a:t>What the characters are saying</a:t>
            </a:r>
          </a:p>
          <a:p>
            <a:r>
              <a:rPr lang="en-US" sz="2800" dirty="0" smtClean="0">
                <a:latin typeface="Batang" pitchFamily="18" charset="-127"/>
                <a:ea typeface="Batang" pitchFamily="18" charset="-127"/>
              </a:rPr>
              <a:t>He said, she said</a:t>
            </a:r>
          </a:p>
          <a:p>
            <a:r>
              <a:rPr lang="en-US" sz="2800" dirty="0" smtClean="0">
                <a:latin typeface="Batang" pitchFamily="18" charset="-127"/>
                <a:ea typeface="Batang" pitchFamily="18" charset="-127"/>
              </a:rPr>
              <a:t>“QUOTES”</a:t>
            </a:r>
          </a:p>
          <a:p>
            <a:endParaRPr lang="en-US" sz="2800" dirty="0" smtClean="0">
              <a:latin typeface="Batang" pitchFamily="18" charset="-127"/>
              <a:ea typeface="Batang" pitchFamily="18" charset="-127"/>
            </a:endParaRPr>
          </a:p>
          <a:p>
            <a:pPr>
              <a:buNone/>
            </a:pPr>
            <a:r>
              <a:rPr lang="en-US" sz="1800" dirty="0" smtClean="0">
                <a:latin typeface="Batang" pitchFamily="18" charset="-127"/>
                <a:ea typeface="Batang" pitchFamily="18" charset="-127"/>
              </a:rPr>
              <a:t>http://www.youtube.com/watch?v=OirCmabidME</a:t>
            </a:r>
            <a:endParaRPr lang="en-US" sz="1800"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latin typeface="Batang" pitchFamily="18" charset="-127"/>
                <a:ea typeface="Batang" pitchFamily="18" charset="-127"/>
              </a:rPr>
              <a:t>What makes dialogue so </a:t>
            </a:r>
            <a:r>
              <a:rPr lang="en-US" sz="2800" b="1" dirty="0" smtClean="0">
                <a:latin typeface="Batang" pitchFamily="18" charset="-127"/>
                <a:ea typeface="Batang" pitchFamily="18" charset="-127"/>
              </a:rPr>
              <a:t>memorable</a:t>
            </a:r>
            <a:r>
              <a:rPr lang="en-US" sz="2800" dirty="0" smtClean="0">
                <a:latin typeface="Batang" pitchFamily="18" charset="-127"/>
                <a:ea typeface="Batang" pitchFamily="18" charset="-127"/>
              </a:rPr>
              <a:t>?</a:t>
            </a:r>
          </a:p>
          <a:p>
            <a:r>
              <a:rPr lang="en-US" sz="2800" dirty="0" smtClean="0">
                <a:latin typeface="Batang" pitchFamily="18" charset="-127"/>
                <a:ea typeface="Batang" pitchFamily="18" charset="-127"/>
              </a:rPr>
              <a:t>What makes </a:t>
            </a:r>
            <a:r>
              <a:rPr lang="en-US" sz="2800" b="1" dirty="0" smtClean="0">
                <a:latin typeface="Batang" pitchFamily="18" charset="-127"/>
                <a:ea typeface="Batang" pitchFamily="18" charset="-127"/>
              </a:rPr>
              <a:t>good</a:t>
            </a:r>
            <a:r>
              <a:rPr lang="en-US" sz="2800" dirty="0" smtClean="0">
                <a:latin typeface="Batang" pitchFamily="18" charset="-127"/>
                <a:ea typeface="Batang" pitchFamily="18" charset="-127"/>
              </a:rPr>
              <a:t> dialogue?</a:t>
            </a:r>
            <a:endParaRPr lang="en-US" sz="2800"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2800" dirty="0" smtClean="0">
                <a:latin typeface="Batang" pitchFamily="18" charset="-127"/>
                <a:ea typeface="Batang" pitchFamily="18" charset="-127"/>
              </a:rPr>
              <a:t>Important Dialogue:</a:t>
            </a:r>
          </a:p>
          <a:p>
            <a:r>
              <a:rPr lang="en-US" sz="2800" dirty="0" smtClean="0">
                <a:latin typeface="Batang" pitchFamily="18" charset="-127"/>
                <a:ea typeface="Batang" pitchFamily="18" charset="-127"/>
              </a:rPr>
              <a:t>Conveys </a:t>
            </a:r>
            <a:r>
              <a:rPr lang="en-US" sz="2800" smtClean="0">
                <a:latin typeface="Batang" pitchFamily="18" charset="-127"/>
                <a:ea typeface="Batang" pitchFamily="18" charset="-127"/>
              </a:rPr>
              <a:t>most important storyline</a:t>
            </a:r>
            <a:endParaRPr lang="en-US" sz="2800" dirty="0" smtClean="0">
              <a:latin typeface="Batang" pitchFamily="18" charset="-127"/>
              <a:ea typeface="Batang" pitchFamily="18" charset="-127"/>
            </a:endParaRPr>
          </a:p>
          <a:p>
            <a:r>
              <a:rPr lang="en-US" sz="2800" dirty="0" smtClean="0">
                <a:latin typeface="Batang" pitchFamily="18" charset="-127"/>
                <a:ea typeface="Batang" pitchFamily="18" charset="-127"/>
              </a:rPr>
              <a:t>Shorter is better</a:t>
            </a:r>
          </a:p>
          <a:p>
            <a:r>
              <a:rPr lang="en-US" sz="2800" dirty="0" smtClean="0">
                <a:latin typeface="Batang" pitchFamily="18" charset="-127"/>
                <a:ea typeface="Batang" pitchFamily="18" charset="-127"/>
              </a:rPr>
              <a:t>Conveys conflict</a:t>
            </a:r>
          </a:p>
          <a:p>
            <a:endParaRPr lang="en-US" sz="2800" dirty="0" smtClean="0">
              <a:latin typeface="Batang" pitchFamily="18" charset="-127"/>
              <a:ea typeface="Batang" pitchFamily="18" charset="-127"/>
            </a:endParaRPr>
          </a:p>
          <a:p>
            <a:pPr>
              <a:buNone/>
            </a:pPr>
            <a:r>
              <a:rPr lang="en-US" sz="2400" dirty="0" smtClean="0">
                <a:latin typeface="Batang" pitchFamily="18" charset="-127"/>
                <a:ea typeface="Batang" pitchFamily="18" charset="-127"/>
              </a:rPr>
              <a:t>*How do these three things work together to make good dialogue?</a:t>
            </a:r>
          </a:p>
          <a:p>
            <a:pPr lvl="1"/>
            <a:endParaRPr lang="en-US" sz="2800" dirty="0">
              <a:latin typeface="Batang" pitchFamily="18" charset="-127"/>
              <a:ea typeface="Batang" pitchFamily="18" charset="-127"/>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56</TotalTime>
  <Words>444</Words>
  <Application>Microsoft Office PowerPoint</Application>
  <PresentationFormat>On-screen Show (4:3)</PresentationFormat>
  <Paragraphs>61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Technic</vt:lpstr>
      <vt:lpstr>Adaptation 101</vt:lpstr>
      <vt:lpstr>Slide 2</vt:lpstr>
      <vt:lpstr>Slide 3</vt:lpstr>
      <vt:lpstr>Slide 4</vt:lpstr>
      <vt:lpstr>Slide 5</vt:lpstr>
      <vt:lpstr>Slide 6</vt:lpstr>
      <vt:lpstr>Dialogue:</vt:lpstr>
      <vt:lpstr>Slide 8</vt:lpstr>
      <vt:lpstr>Slide 9</vt:lpstr>
      <vt:lpstr>Plosives!</vt:lpstr>
      <vt:lpstr>Slide 11</vt:lpstr>
      <vt:lpstr>Slide 12</vt:lpstr>
      <vt:lpstr>Practice:</vt:lpstr>
      <vt:lpstr>Now back to your chosen scenes...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Adaptation 101</dc:title>
  <dc:creator>BL</dc:creator>
  <cp:lastModifiedBy>BL</cp:lastModifiedBy>
  <cp:revision>10</cp:revision>
  <dcterms:created xsi:type="dcterms:W3CDTF">2013-01-21T21:28:58Z</dcterms:created>
  <dcterms:modified xsi:type="dcterms:W3CDTF">2013-01-27T15:24:24Z</dcterms:modified>
</cp:coreProperties>
</file>